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05AF5-C82F-4E92-A5A4-B8133B037639}" v="703" dt="2022-03-19T23:39:09.946"/>
    <p1510:client id="{B26EE878-BB09-40FB-8383-765A9D961D2F}" v="8" dt="2022-03-19T23:40:47.4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p:cViewPr varScale="1">
        <p:scale>
          <a:sx n="128" d="100"/>
          <a:sy n="128" d="100"/>
        </p:scale>
        <p:origin x="3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Diagram&#10;&#10;Description automatically generated">
            <a:extLst>
              <a:ext uri="{FF2B5EF4-FFF2-40B4-BE49-F238E27FC236}">
                <a16:creationId xmlns:a16="http://schemas.microsoft.com/office/drawing/2014/main" id="{235703F7-04A8-F44C-878E-EAAB86C2C63A}"/>
              </a:ext>
            </a:extLst>
          </p:cNvPr>
          <p:cNvPicPr>
            <a:picLocks noGrp="1" noChangeAspect="1"/>
          </p:cNvPicPr>
          <p:nvPr>
            <p:ph idx="1"/>
          </p:nvPr>
        </p:nvPicPr>
        <p:blipFill rotWithShape="1">
          <a:blip r:embed="rId2"/>
          <a:srcRect/>
          <a:stretch/>
        </p:blipFill>
        <p:spPr>
          <a:xfrm>
            <a:off x="20" y="10"/>
            <a:ext cx="12191980" cy="6857990"/>
          </a:xfrm>
          <a:prstGeom prst="rect">
            <a:avLst/>
          </a:prstGeom>
        </p:spPr>
      </p:pic>
    </p:spTree>
    <p:extLst>
      <p:ext uri="{BB962C8B-B14F-4D97-AF65-F5344CB8AC3E}">
        <p14:creationId xmlns:p14="http://schemas.microsoft.com/office/powerpoint/2010/main" val="1621606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normAutofit lnSpcReduction="10000"/>
          </a:bodyPr>
          <a:lstStyle/>
          <a:p>
            <a:pPr marL="502920" lvl="1" indent="0">
              <a:buNone/>
            </a:pPr>
            <a:r>
              <a:rPr lang="en-US" sz="2400" b="1" i="1" dirty="0">
                <a:ea typeface="+mn-lt"/>
                <a:cs typeface="+mn-lt"/>
              </a:rPr>
              <a:t>“My yoke is easy; my burden is light” v. 30</a:t>
            </a:r>
            <a:endParaRPr lang="en-US" dirty="0"/>
          </a:p>
          <a:p>
            <a:pPr marL="342900" indent="-342900">
              <a:buFont typeface="Wingdings" pitchFamily="18" charset="2"/>
              <a:buChar char="v"/>
            </a:pPr>
            <a:r>
              <a:rPr lang="en-US" dirty="0">
                <a:ea typeface="+mn-lt"/>
                <a:cs typeface="+mn-lt"/>
              </a:rPr>
              <a:t>The word for light does mean “not heavy, easy to bear.” </a:t>
            </a:r>
          </a:p>
          <a:p>
            <a:pPr marL="342900" indent="-342900">
              <a:buFont typeface="Wingdings" pitchFamily="18" charset="2"/>
              <a:buChar char="v"/>
            </a:pPr>
            <a:r>
              <a:rPr lang="en-US" dirty="0">
                <a:ea typeface="+mn-lt"/>
                <a:cs typeface="+mn-lt"/>
              </a:rPr>
              <a:t>So the burden of following Jesus is light when compared with the burden of disobedience. It is also easy because Jesus has gone on before us and shown us the way of submissive obedience. </a:t>
            </a:r>
          </a:p>
          <a:p>
            <a:pPr marL="342900" indent="-342900">
              <a:buFont typeface="Wingdings" pitchFamily="18" charset="2"/>
              <a:buChar char="v"/>
            </a:pPr>
            <a:r>
              <a:rPr lang="en-US" dirty="0">
                <a:ea typeface="+mn-lt"/>
                <a:cs typeface="+mn-lt"/>
              </a:rPr>
              <a:t>He is not harsh and his rule is not oppressive. His law is not burdensome. He does not threaten or coerce. </a:t>
            </a:r>
          </a:p>
          <a:p>
            <a:pPr marL="342900" indent="-342900">
              <a:buFont typeface="Wingdings" pitchFamily="18" charset="2"/>
              <a:buChar char="v"/>
            </a:pPr>
            <a:r>
              <a:rPr lang="en-US" b="1" dirty="0">
                <a:ea typeface="+mn-lt"/>
                <a:cs typeface="+mn-lt"/>
              </a:rPr>
              <a:t>1 John 5:1</a:t>
            </a:r>
            <a:r>
              <a:rPr lang="en-US" i="1" dirty="0">
                <a:ea typeface="+mn-lt"/>
                <a:cs typeface="+mn-lt"/>
              </a:rPr>
              <a:t>– for this is the love of God, that we keep His commandments. And His commandments are not burdensome.</a:t>
            </a:r>
            <a:endParaRPr lang="en-US" dirty="0"/>
          </a:p>
          <a:p>
            <a:pPr marL="285750" indent="-342900">
              <a:buFont typeface="Wingdings,Sans-Serif" pitchFamily="18" charset="2"/>
              <a:buChar char="v"/>
            </a:pPr>
            <a:r>
              <a:rPr lang="en-US" dirty="0">
                <a:ea typeface="+mn-lt"/>
                <a:cs typeface="+mn-lt"/>
              </a:rPr>
              <a:t>This burden is light because it has the reward of rest.</a:t>
            </a:r>
            <a:r>
              <a:rPr lang="en-US" b="1" dirty="0">
                <a:ea typeface="+mn-lt"/>
                <a:cs typeface="+mn-lt"/>
              </a:rPr>
              <a:t> </a:t>
            </a:r>
            <a:endParaRPr lang="en-US" dirty="0">
              <a:ea typeface="+mn-lt"/>
              <a:cs typeface="+mn-lt"/>
            </a:endParaRPr>
          </a:p>
          <a:p>
            <a:pPr marL="285750" indent="-342900">
              <a:buFont typeface="Wingdings,Sans-Serif" pitchFamily="18" charset="2"/>
              <a:buChar char="v"/>
            </a:pPr>
            <a:r>
              <a:rPr lang="en-US" b="1" dirty="0">
                <a:ea typeface="+mn-lt"/>
                <a:cs typeface="+mn-lt"/>
              </a:rPr>
              <a:t>Rom 8:18</a:t>
            </a:r>
            <a:r>
              <a:rPr lang="en-US" dirty="0">
                <a:ea typeface="+mn-lt"/>
                <a:cs typeface="+mn-lt"/>
              </a:rPr>
              <a:t> – F</a:t>
            </a:r>
            <a:r>
              <a:rPr lang="en-US" i="1" dirty="0">
                <a:ea typeface="+mn-lt"/>
                <a:cs typeface="+mn-lt"/>
              </a:rPr>
              <a:t>or I consider that the sufferings of this present time are not worthy to be compared with the glory which shall be revealed in us.</a:t>
            </a:r>
            <a:endParaRPr lang="en-US" dirty="0"/>
          </a:p>
          <a:p>
            <a:pPr>
              <a:buFont typeface="Wingdings" pitchFamily="18" charset="2"/>
              <a:buChar char="v"/>
            </a:pPr>
            <a:r>
              <a:rPr lang="en-US" sz="1800" dirty="0">
                <a:ea typeface="+mn-lt"/>
                <a:cs typeface="+mn-lt"/>
              </a:rPr>
              <a:t>https://southsidechurchofchrist.com/sermons/you-will-find-rest-matthew-1128-30.html</a:t>
            </a:r>
          </a:p>
        </p:txBody>
      </p:sp>
    </p:spTree>
    <p:extLst>
      <p:ext uri="{BB962C8B-B14F-4D97-AF65-F5344CB8AC3E}">
        <p14:creationId xmlns:p14="http://schemas.microsoft.com/office/powerpoint/2010/main" val="52680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normAutofit lnSpcReduction="10000"/>
          </a:bodyPr>
          <a:lstStyle/>
          <a:p>
            <a:pPr marL="502920" lvl="1" indent="0">
              <a:buNone/>
            </a:pPr>
            <a:r>
              <a:rPr lang="en-US" sz="2400" b="1" i="1" dirty="0">
                <a:ea typeface="+mn-lt"/>
                <a:cs typeface="+mn-lt"/>
              </a:rPr>
              <a:t>“Come unto Me"</a:t>
            </a:r>
            <a:endParaRPr lang="en-US" dirty="0"/>
          </a:p>
          <a:p>
            <a:pPr marL="788670" lvl="1" indent="-285750">
              <a:buFont typeface="Wingdings" pitchFamily="18" charset="2"/>
              <a:buChar char="v"/>
            </a:pPr>
            <a:r>
              <a:rPr lang="en-US" sz="2400" dirty="0">
                <a:ea typeface="+mn-lt"/>
                <a:cs typeface="+mn-lt"/>
              </a:rPr>
              <a:t>There is only rest in Christ. There are no alternatives.</a:t>
            </a:r>
          </a:p>
          <a:p>
            <a:pPr marL="788670" lvl="1" indent="-285750">
              <a:buFont typeface="Wingdings" pitchFamily="18" charset="2"/>
              <a:buChar char="v"/>
            </a:pPr>
            <a:r>
              <a:rPr lang="en-US" sz="2400" dirty="0">
                <a:ea typeface="+mn-lt"/>
                <a:cs typeface="+mn-lt"/>
              </a:rPr>
              <a:t>We must totally commit to Him.</a:t>
            </a:r>
          </a:p>
          <a:p>
            <a:pPr marL="502920" indent="0">
              <a:spcBef>
                <a:spcPts val="250"/>
              </a:spcBef>
              <a:spcAft>
                <a:spcPts val="250"/>
              </a:spcAft>
              <a:buNone/>
            </a:pPr>
            <a:r>
              <a:rPr lang="en-US" sz="2400" b="1" dirty="0">
                <a:ea typeface="+mn-lt"/>
                <a:cs typeface="+mn-lt"/>
              </a:rPr>
              <a:t>    REST:</a:t>
            </a:r>
            <a:endParaRPr lang="en-US" sz="2400" dirty="0">
              <a:ea typeface="+mn-lt"/>
              <a:cs typeface="+mn-lt"/>
            </a:endParaRPr>
          </a:p>
          <a:p>
            <a:pPr marL="788670" lvl="1" indent="-285750">
              <a:buFont typeface="Wingdings" pitchFamily="18" charset="2"/>
              <a:buChar char="ü"/>
            </a:pPr>
            <a:r>
              <a:rPr lang="en-US" sz="2400" b="1" dirty="0">
                <a:ea typeface="+mn-lt"/>
                <a:cs typeface="+mn-lt"/>
              </a:rPr>
              <a:t>R</a:t>
            </a:r>
            <a:r>
              <a:rPr lang="en-US" sz="2400">
                <a:ea typeface="+mn-lt"/>
                <a:cs typeface="+mn-lt"/>
              </a:rPr>
              <a:t>: Relationship</a:t>
            </a:r>
            <a:r>
              <a:rPr lang="en-US" sz="2400" dirty="0">
                <a:ea typeface="+mn-lt"/>
                <a:cs typeface="+mn-lt"/>
              </a:rPr>
              <a:t>. Get Into A Relationship With Christ</a:t>
            </a:r>
          </a:p>
          <a:p>
            <a:pPr marL="788670" lvl="1" indent="-285750">
              <a:buFont typeface="Wingdings" pitchFamily="18" charset="2"/>
              <a:buChar char="ü"/>
            </a:pPr>
            <a:r>
              <a:rPr lang="en-US" sz="2400" b="1" dirty="0">
                <a:ea typeface="+mn-lt"/>
                <a:cs typeface="+mn-lt"/>
              </a:rPr>
              <a:t>E</a:t>
            </a:r>
            <a:r>
              <a:rPr lang="en-US" sz="2400" dirty="0">
                <a:ea typeface="+mn-lt"/>
                <a:cs typeface="+mn-lt"/>
              </a:rPr>
              <a:t>: Exchange. Exchange Your Sinful, Weary, Burdened Life, With A Life With Christ And Enjoy The Peace That Passes All Understanding</a:t>
            </a:r>
          </a:p>
          <a:p>
            <a:pPr marL="788670" lvl="1" indent="-285750">
              <a:buFont typeface="Wingdings" pitchFamily="18" charset="2"/>
              <a:buChar char="ü"/>
            </a:pPr>
            <a:r>
              <a:rPr lang="en-US" sz="2400" b="1" dirty="0">
                <a:ea typeface="+mn-lt"/>
                <a:cs typeface="+mn-lt"/>
              </a:rPr>
              <a:t>S: </a:t>
            </a:r>
            <a:r>
              <a:rPr lang="en-US" sz="2400" dirty="0">
                <a:ea typeface="+mn-lt"/>
                <a:cs typeface="+mn-lt"/>
              </a:rPr>
              <a:t>Soul. Come Unto Me And Find Rest For Your Souls. The Soul Saving Love That Jesus Died For</a:t>
            </a:r>
          </a:p>
          <a:p>
            <a:pPr marL="788670" lvl="1" indent="-285750">
              <a:buFont typeface="Wingdings" pitchFamily="18" charset="2"/>
              <a:buChar char="ü"/>
            </a:pPr>
            <a:r>
              <a:rPr lang="en-US" sz="2400" b="1" dirty="0">
                <a:ea typeface="+mn-lt"/>
                <a:cs typeface="+mn-lt"/>
              </a:rPr>
              <a:t>T:</a:t>
            </a:r>
            <a:r>
              <a:rPr lang="en-US" sz="2400" dirty="0">
                <a:ea typeface="+mn-lt"/>
                <a:cs typeface="+mn-lt"/>
              </a:rPr>
              <a:t> Teach. Once We Are Obedient And Saved, We Can Now Teach Others How To Be Yoked With Jesus! </a:t>
            </a:r>
          </a:p>
          <a:p>
            <a:pPr>
              <a:buFont typeface="Wingdings" pitchFamily="18" charset="2"/>
              <a:buChar char="v"/>
            </a:pPr>
            <a:endParaRPr lang="en-US" sz="2400" dirty="0">
              <a:ea typeface="+mn-lt"/>
              <a:cs typeface="+mn-lt"/>
            </a:endParaRPr>
          </a:p>
        </p:txBody>
      </p:sp>
    </p:spTree>
    <p:extLst>
      <p:ext uri="{BB962C8B-B14F-4D97-AF65-F5344CB8AC3E}">
        <p14:creationId xmlns:p14="http://schemas.microsoft.com/office/powerpoint/2010/main" val="807202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4225-CD81-D244-BBDF-19F8245454D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4A162B4F-473D-B640-BE89-630F6D15F9A8}"/>
              </a:ext>
            </a:extLst>
          </p:cNvPr>
          <p:cNvPicPr>
            <a:picLocks noGrp="1" noChangeAspect="1"/>
          </p:cNvPicPr>
          <p:nvPr>
            <p:ph idx="1"/>
          </p:nvPr>
        </p:nvPicPr>
        <p:blipFill>
          <a:blip r:embed="rId2"/>
          <a:stretch>
            <a:fillRect/>
          </a:stretch>
        </p:blipFill>
        <p:spPr>
          <a:xfrm>
            <a:off x="4965700" y="863600"/>
            <a:ext cx="5121275" cy="5121275"/>
          </a:xfrm>
        </p:spPr>
      </p:pic>
    </p:spTree>
    <p:extLst>
      <p:ext uri="{BB962C8B-B14F-4D97-AF65-F5344CB8AC3E}">
        <p14:creationId xmlns:p14="http://schemas.microsoft.com/office/powerpoint/2010/main" val="221129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GREAT INVITATION</a:t>
            </a:r>
          </a:p>
        </p:txBody>
      </p:sp>
      <p:sp>
        <p:nvSpPr>
          <p:cNvPr id="3" name="Subtitle 2"/>
          <p:cNvSpPr>
            <a:spLocks noGrp="1"/>
          </p:cNvSpPr>
          <p:nvPr>
            <p:ph type="subTitle" idx="1"/>
          </p:nvPr>
        </p:nvSpPr>
        <p:spPr/>
        <p:txBody>
          <a:bodyPr vert="horz" lIns="91440" tIns="45720" rIns="91440" bIns="45720" rtlCol="0" anchor="t">
            <a:noAutofit/>
          </a:bodyPr>
          <a:lstStyle/>
          <a:p>
            <a:r>
              <a:rPr lang="en-US" sz="2400" b="1" baseline="30000" dirty="0">
                <a:ea typeface="+mn-lt"/>
                <a:cs typeface="+mn-lt"/>
              </a:rPr>
              <a:t>2</a:t>
            </a:r>
            <a:r>
              <a:rPr lang="en-US" sz="1800" b="1" baseline="30000" dirty="0">
                <a:ea typeface="+mn-lt"/>
                <a:cs typeface="+mn-lt"/>
              </a:rPr>
              <a:t>8 </a:t>
            </a:r>
            <a:r>
              <a:rPr lang="en-US" sz="1800" dirty="0">
                <a:ea typeface="+mn-lt"/>
                <a:cs typeface="+mn-lt"/>
              </a:rPr>
              <a:t>“Come to Me, all who are weary and burdened, and I will give you rest. </a:t>
            </a:r>
            <a:r>
              <a:rPr lang="en-US" sz="1800" b="1" baseline="30000" dirty="0">
                <a:ea typeface="+mn-lt"/>
                <a:cs typeface="+mn-lt"/>
              </a:rPr>
              <a:t>29 </a:t>
            </a:r>
            <a:r>
              <a:rPr lang="en-US" sz="1800" dirty="0">
                <a:ea typeface="+mn-lt"/>
                <a:cs typeface="+mn-lt"/>
              </a:rPr>
              <a:t>Take My yoke upon you and learn from Me, for I am gentle and humble in heart, and </a:t>
            </a:r>
            <a:r>
              <a:rPr lang="en-US" sz="1800" cap="small" dirty="0">
                <a:ea typeface="+mn-lt"/>
                <a:cs typeface="+mn-lt"/>
              </a:rPr>
              <a:t>you will find rest for your souls</a:t>
            </a:r>
            <a:r>
              <a:rPr lang="en-US" sz="1800" dirty="0">
                <a:ea typeface="+mn-lt"/>
                <a:cs typeface="+mn-lt"/>
              </a:rPr>
              <a:t>. </a:t>
            </a:r>
            <a:r>
              <a:rPr lang="en-US" sz="1800" b="1" baseline="30000" dirty="0">
                <a:ea typeface="+mn-lt"/>
                <a:cs typeface="+mn-lt"/>
              </a:rPr>
              <a:t>30 </a:t>
            </a:r>
            <a:r>
              <a:rPr lang="en-US" sz="1800" dirty="0">
                <a:ea typeface="+mn-lt"/>
                <a:cs typeface="+mn-lt"/>
              </a:rPr>
              <a:t>For My yoke is comfortable, and My burden is light.” Matthew 11:28-30</a:t>
            </a:r>
            <a:endParaRPr lang="en-US" sz="1800"/>
          </a:p>
        </p:txBody>
      </p:sp>
    </p:spTree>
    <p:extLst>
      <p:ext uri="{BB962C8B-B14F-4D97-AF65-F5344CB8AC3E}">
        <p14:creationId xmlns:p14="http://schemas.microsoft.com/office/powerpoint/2010/main" val="305931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lstStyle/>
          <a:p>
            <a:pPr marL="1874520" lvl="4" indent="0">
              <a:buNone/>
            </a:pPr>
            <a:r>
              <a:rPr lang="en-US" sz="2400" dirty="0"/>
              <a:t>God is no stranger to invitations</a:t>
            </a:r>
          </a:p>
          <a:p>
            <a:pPr>
              <a:buFont typeface="Wingdings" pitchFamily="18" charset="2"/>
              <a:buChar char="v"/>
            </a:pPr>
            <a:r>
              <a:rPr lang="en-US" sz="2400" dirty="0" err="1">
                <a:ea typeface="+mn-lt"/>
                <a:cs typeface="+mn-lt"/>
              </a:rPr>
              <a:t>Revalation</a:t>
            </a:r>
            <a:r>
              <a:rPr lang="en-US" sz="2400" dirty="0">
                <a:ea typeface="+mn-lt"/>
                <a:cs typeface="+mn-lt"/>
              </a:rPr>
              <a:t> 22:17- The Spirit and the bride say, “Come.” And let the one who hears say, “Come.” And let the one who is thirsty come; let the one who desires, take the water of life without cost.</a:t>
            </a:r>
          </a:p>
          <a:p>
            <a:pPr>
              <a:buFont typeface="Wingdings" pitchFamily="18" charset="2"/>
              <a:buChar char="v"/>
            </a:pPr>
            <a:r>
              <a:rPr lang="en-US" sz="2400" dirty="0">
                <a:ea typeface="+mn-lt"/>
                <a:cs typeface="+mn-lt"/>
              </a:rPr>
              <a:t>Isaiah 55:3- Incline your ear and come to Me. Listen, that you may live; And I will make an everlasting covenant with you, According to the faithful mercies shown to David.</a:t>
            </a:r>
          </a:p>
          <a:p>
            <a:pPr>
              <a:buFont typeface="Wingdings" pitchFamily="18" charset="2"/>
              <a:buChar char="v"/>
            </a:pPr>
            <a:r>
              <a:rPr lang="en-US" sz="2400" dirty="0">
                <a:ea typeface="+mn-lt"/>
                <a:cs typeface="+mn-lt"/>
              </a:rPr>
              <a:t>Isaiah 45:22- Turn to Me and be saved, all the ends of the earth;</a:t>
            </a:r>
            <a:br>
              <a:rPr lang="en-US" sz="2400" dirty="0">
                <a:ea typeface="+mn-lt"/>
                <a:cs typeface="+mn-lt"/>
              </a:rPr>
            </a:br>
            <a:r>
              <a:rPr lang="en-US" sz="2400" dirty="0">
                <a:ea typeface="+mn-lt"/>
                <a:cs typeface="+mn-lt"/>
              </a:rPr>
              <a:t>For I am God, and there is no other.</a:t>
            </a:r>
          </a:p>
          <a:p>
            <a:pPr>
              <a:buFont typeface="Wingdings" pitchFamily="18" charset="2"/>
              <a:buChar char="v"/>
            </a:pPr>
            <a:r>
              <a:rPr lang="en-US" sz="2400" dirty="0">
                <a:ea typeface="+mn-lt"/>
                <a:cs typeface="+mn-lt"/>
              </a:rPr>
              <a:t>Matthew 11:15- He who has ears to hear, let him hear.</a:t>
            </a:r>
          </a:p>
        </p:txBody>
      </p:sp>
    </p:spTree>
    <p:extLst>
      <p:ext uri="{BB962C8B-B14F-4D97-AF65-F5344CB8AC3E}">
        <p14:creationId xmlns:p14="http://schemas.microsoft.com/office/powerpoint/2010/main" val="1539731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normAutofit fontScale="92500" lnSpcReduction="10000"/>
          </a:bodyPr>
          <a:lstStyle/>
          <a:p>
            <a:pPr marL="1874520" lvl="4" indent="0">
              <a:buNone/>
            </a:pPr>
            <a:r>
              <a:rPr lang="en-US" sz="2400" dirty="0"/>
              <a:t>For whom is the invitation?</a:t>
            </a:r>
          </a:p>
          <a:p>
            <a:pPr>
              <a:buFont typeface="Wingdings" pitchFamily="18" charset="2"/>
              <a:buChar char="v"/>
            </a:pPr>
            <a:r>
              <a:rPr lang="en-US" sz="2400" dirty="0">
                <a:ea typeface="+mn-lt"/>
                <a:cs typeface="+mn-lt"/>
              </a:rPr>
              <a:t>Ultimately, everyone!</a:t>
            </a:r>
          </a:p>
          <a:p>
            <a:pPr>
              <a:buFont typeface="Wingdings" pitchFamily="18" charset="2"/>
              <a:buChar char="v"/>
            </a:pPr>
            <a:r>
              <a:rPr lang="en-US" sz="2400" dirty="0">
                <a:ea typeface="+mn-lt"/>
                <a:cs typeface="+mn-lt"/>
              </a:rPr>
              <a:t>The Weary</a:t>
            </a:r>
          </a:p>
          <a:p>
            <a:pPr>
              <a:buFont typeface="Wingdings" pitchFamily="18" charset="2"/>
              <a:buChar char="v"/>
            </a:pPr>
            <a:r>
              <a:rPr lang="en-US" sz="2400" dirty="0">
                <a:ea typeface="+mn-lt"/>
                <a:cs typeface="+mn-lt"/>
              </a:rPr>
              <a:t>The Burdened</a:t>
            </a:r>
          </a:p>
          <a:p>
            <a:pPr>
              <a:buFont typeface="Wingdings" pitchFamily="18" charset="2"/>
              <a:buChar char="v"/>
            </a:pPr>
            <a:r>
              <a:rPr lang="en-US" sz="2400" dirty="0">
                <a:ea typeface="+mn-lt"/>
                <a:cs typeface="+mn-lt"/>
              </a:rPr>
              <a:t>The tired</a:t>
            </a:r>
          </a:p>
          <a:p>
            <a:pPr>
              <a:buFont typeface="Wingdings" pitchFamily="18" charset="2"/>
              <a:buChar char="v"/>
            </a:pPr>
            <a:r>
              <a:rPr lang="en-US" sz="2400" dirty="0">
                <a:ea typeface="+mn-lt"/>
                <a:cs typeface="+mn-lt"/>
              </a:rPr>
              <a:t>The sin-sick</a:t>
            </a:r>
          </a:p>
          <a:p>
            <a:pPr>
              <a:buFont typeface="Wingdings" pitchFamily="18" charset="2"/>
              <a:buChar char="v"/>
            </a:pPr>
            <a:r>
              <a:rPr lang="en-US" sz="2400" dirty="0">
                <a:ea typeface="+mn-lt"/>
                <a:cs typeface="+mn-lt"/>
              </a:rPr>
              <a:t>Jesus did not spend much time with the proud, the religiously satisfied or the hypocrites who willed not to believe.</a:t>
            </a:r>
          </a:p>
          <a:p>
            <a:pPr>
              <a:buFont typeface="Wingdings" pitchFamily="18" charset="2"/>
              <a:buChar char="v"/>
            </a:pPr>
            <a:r>
              <a:rPr lang="en-US" sz="2400" dirty="0">
                <a:ea typeface="+mn-lt"/>
                <a:cs typeface="+mn-lt"/>
              </a:rPr>
              <a:t>Jesus – more than anyone – cares about those who labor and are heavy laden under the awful burden of sin. He offers pardon to the guilty.</a:t>
            </a:r>
          </a:p>
          <a:p>
            <a:pPr marL="0" indent="0">
              <a:buNone/>
            </a:pPr>
            <a:r>
              <a:rPr lang="en-US" sz="2400" dirty="0">
                <a:ea typeface="+mn-lt"/>
                <a:cs typeface="+mn-lt"/>
              </a:rPr>
              <a:t>                          What is the promise in this passage?</a:t>
            </a:r>
          </a:p>
        </p:txBody>
      </p:sp>
    </p:spTree>
    <p:extLst>
      <p:ext uri="{BB962C8B-B14F-4D97-AF65-F5344CB8AC3E}">
        <p14:creationId xmlns:p14="http://schemas.microsoft.com/office/powerpoint/2010/main" val="2152621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normAutofit/>
          </a:bodyPr>
          <a:lstStyle/>
          <a:p>
            <a:pPr marL="1874520" lvl="4" indent="0">
              <a:buNone/>
            </a:pPr>
            <a:r>
              <a:rPr lang="en-US" sz="2400" dirty="0"/>
              <a:t>"I will give you rest"</a:t>
            </a:r>
          </a:p>
          <a:p>
            <a:pPr>
              <a:buFont typeface="Wingdings" pitchFamily="18" charset="2"/>
              <a:buChar char="v"/>
            </a:pPr>
            <a:r>
              <a:rPr lang="en-US" sz="2400" dirty="0">
                <a:ea typeface="+mn-lt"/>
                <a:cs typeface="+mn-lt"/>
              </a:rPr>
              <a:t>More than a reprieve from physical labor</a:t>
            </a:r>
          </a:p>
          <a:p>
            <a:pPr>
              <a:buFont typeface="Wingdings" pitchFamily="18" charset="2"/>
              <a:buChar char="v"/>
            </a:pPr>
            <a:r>
              <a:rPr lang="en-US" sz="2400" dirty="0">
                <a:ea typeface="+mn-lt"/>
                <a:cs typeface="+mn-lt"/>
              </a:rPr>
              <a:t>The promise of a spiritual relationship with God</a:t>
            </a:r>
          </a:p>
          <a:p>
            <a:pPr>
              <a:buFont typeface="Wingdings" pitchFamily="18" charset="2"/>
              <a:buChar char="v"/>
            </a:pPr>
            <a:r>
              <a:rPr lang="en-US" sz="2400" dirty="0">
                <a:ea typeface="+mn-lt"/>
                <a:cs typeface="+mn-lt"/>
              </a:rPr>
              <a:t>"</a:t>
            </a:r>
            <a:r>
              <a:rPr lang="en-US" sz="2400" i="1" dirty="0">
                <a:ea typeface="+mn-lt"/>
                <a:cs typeface="+mn-lt"/>
              </a:rPr>
              <a:t>For sin shall not have dominion over you" Romans 6:14</a:t>
            </a:r>
          </a:p>
          <a:p>
            <a:pPr>
              <a:buFont typeface="Wingdings" pitchFamily="18" charset="2"/>
              <a:buChar char="v"/>
            </a:pPr>
            <a:r>
              <a:rPr lang="en-US" sz="2400" dirty="0">
                <a:ea typeface="+mn-lt"/>
                <a:cs typeface="+mn-lt"/>
              </a:rPr>
              <a:t>The way of the transgressor is hard</a:t>
            </a:r>
          </a:p>
          <a:p>
            <a:pPr>
              <a:buFont typeface="Wingdings" pitchFamily="18" charset="2"/>
              <a:buChar char="v"/>
            </a:pPr>
            <a:r>
              <a:rPr lang="en-US" sz="2400" dirty="0">
                <a:ea typeface="+mn-lt"/>
                <a:cs typeface="+mn-lt"/>
              </a:rPr>
              <a:t>Sin has consequences</a:t>
            </a:r>
          </a:p>
          <a:p>
            <a:pPr>
              <a:buFont typeface="Wingdings" pitchFamily="18" charset="2"/>
              <a:buChar char="v"/>
            </a:pPr>
            <a:r>
              <a:rPr lang="en-US" sz="2400" i="1" dirty="0">
                <a:ea typeface="+mn-lt"/>
                <a:cs typeface="+mn-lt"/>
              </a:rPr>
              <a:t>“to be carnally minded is death; but to be spiritually minded is life and peace.” Romans 8:6</a:t>
            </a:r>
            <a:endParaRPr lang="en-US" sz="2400" dirty="0">
              <a:ea typeface="+mn-lt"/>
              <a:cs typeface="+mn-lt"/>
            </a:endParaRPr>
          </a:p>
        </p:txBody>
      </p:sp>
    </p:spTree>
    <p:extLst>
      <p:ext uri="{BB962C8B-B14F-4D97-AF65-F5344CB8AC3E}">
        <p14:creationId xmlns:p14="http://schemas.microsoft.com/office/powerpoint/2010/main" val="721173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normAutofit/>
          </a:bodyPr>
          <a:lstStyle/>
          <a:p>
            <a:pPr marL="502920" lvl="1" indent="0">
              <a:buNone/>
            </a:pPr>
            <a:r>
              <a:rPr lang="en-US" sz="2400" dirty="0"/>
              <a:t>What does Paul say about rest in Ephesians 2:13-17?</a:t>
            </a:r>
            <a:endParaRPr lang="en-US" sz="2400"/>
          </a:p>
          <a:p>
            <a:pPr>
              <a:buFont typeface="Wingdings" pitchFamily="18" charset="2"/>
              <a:buChar char="v"/>
            </a:pPr>
            <a:r>
              <a:rPr lang="en-US" sz="2400" dirty="0">
                <a:ea typeface="+mn-lt"/>
                <a:cs typeface="+mn-lt"/>
              </a:rPr>
              <a:t>Notice that Jesus expresses this promise in two ways – both equally true.</a:t>
            </a:r>
          </a:p>
          <a:p>
            <a:pPr>
              <a:buFont typeface="Wingdings" pitchFamily="18" charset="2"/>
              <a:buChar char="Ø"/>
            </a:pPr>
            <a:r>
              <a:rPr lang="en-US" sz="2400" dirty="0">
                <a:ea typeface="+mn-lt"/>
                <a:cs typeface="+mn-lt"/>
              </a:rPr>
              <a:t>a. Jesus will </a:t>
            </a:r>
            <a:r>
              <a:rPr lang="en-US" sz="2400" b="1" i="1" dirty="0">
                <a:ea typeface="+mn-lt"/>
                <a:cs typeface="+mn-lt"/>
              </a:rPr>
              <a:t>give us rest</a:t>
            </a:r>
            <a:r>
              <a:rPr lang="en-US" sz="2400" dirty="0">
                <a:ea typeface="+mn-lt"/>
                <a:cs typeface="+mn-lt"/>
              </a:rPr>
              <a:t> – we cannot have it apart from him</a:t>
            </a:r>
          </a:p>
          <a:p>
            <a:pPr>
              <a:buFont typeface="Wingdings" pitchFamily="18" charset="2"/>
              <a:buChar char="Ø"/>
            </a:pPr>
            <a:r>
              <a:rPr lang="en-US" sz="2400" dirty="0">
                <a:ea typeface="+mn-lt"/>
                <a:cs typeface="+mn-lt"/>
              </a:rPr>
              <a:t>b. We will </a:t>
            </a:r>
            <a:r>
              <a:rPr lang="en-US" sz="2400" b="1" i="1" dirty="0">
                <a:ea typeface="+mn-lt"/>
                <a:cs typeface="+mn-lt"/>
              </a:rPr>
              <a:t>find rest</a:t>
            </a:r>
            <a:r>
              <a:rPr lang="en-US" sz="2400" dirty="0">
                <a:ea typeface="+mn-lt"/>
                <a:cs typeface="+mn-lt"/>
              </a:rPr>
              <a:t> if we come to Him – We must seek it to receive it.</a:t>
            </a:r>
          </a:p>
          <a:p>
            <a:pPr>
              <a:buFont typeface="Wingdings" pitchFamily="18" charset="2"/>
              <a:buChar char="v"/>
            </a:pPr>
            <a:r>
              <a:rPr lang="en-US" sz="2400" dirty="0">
                <a:ea typeface="+mn-lt"/>
                <a:cs typeface="+mn-lt"/>
              </a:rPr>
              <a:t>Time is short to receive that rest</a:t>
            </a:r>
          </a:p>
          <a:p>
            <a:pPr>
              <a:buFont typeface="Wingdings" pitchFamily="18" charset="2"/>
              <a:buChar char="v"/>
            </a:pPr>
            <a:endParaRPr lang="en-US" sz="2400" dirty="0">
              <a:ea typeface="+mn-lt"/>
              <a:cs typeface="+mn-lt"/>
            </a:endParaRPr>
          </a:p>
        </p:txBody>
      </p:sp>
    </p:spTree>
    <p:extLst>
      <p:ext uri="{BB962C8B-B14F-4D97-AF65-F5344CB8AC3E}">
        <p14:creationId xmlns:p14="http://schemas.microsoft.com/office/powerpoint/2010/main" val="111842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normAutofit/>
          </a:bodyPr>
          <a:lstStyle/>
          <a:p>
            <a:pPr marL="502920" lvl="1" indent="0">
              <a:buNone/>
            </a:pPr>
            <a:r>
              <a:rPr lang="en-US" sz="2400" b="1" dirty="0"/>
              <a:t>"</a:t>
            </a:r>
            <a:r>
              <a:rPr lang="en-US" sz="2400" b="1" dirty="0">
                <a:ea typeface="+mn-lt"/>
                <a:cs typeface="+mn-lt"/>
              </a:rPr>
              <a:t>Take My yoke upon you and learn from Me" v.29</a:t>
            </a:r>
            <a:endParaRPr lang="en-US" sz="2400" b="1" dirty="0"/>
          </a:p>
          <a:p>
            <a:pPr>
              <a:buFont typeface="Wingdings" pitchFamily="18" charset="2"/>
              <a:buChar char="v"/>
            </a:pPr>
            <a:r>
              <a:rPr lang="en-US" sz="2400" dirty="0">
                <a:ea typeface="+mn-lt"/>
                <a:cs typeface="+mn-lt"/>
              </a:rPr>
              <a:t>We take up his "yoke" to "rest"</a:t>
            </a:r>
          </a:p>
          <a:p>
            <a:pPr marL="0" indent="0">
              <a:buNone/>
            </a:pPr>
            <a:r>
              <a:rPr lang="en-US" sz="2400" dirty="0">
                <a:ea typeface="+mn-lt"/>
                <a:cs typeface="+mn-lt"/>
              </a:rPr>
              <a:t> What is a "yoke"?</a:t>
            </a:r>
          </a:p>
          <a:p>
            <a:pPr marL="0" indent="0">
              <a:buNone/>
            </a:pPr>
            <a:r>
              <a:rPr lang="en-US" sz="2400" dirty="0">
                <a:ea typeface="+mn-lt"/>
                <a:cs typeface="+mn-lt"/>
              </a:rPr>
              <a:t>A </a:t>
            </a:r>
            <a:r>
              <a:rPr lang="en-US" sz="2400" b="1" dirty="0">
                <a:ea typeface="+mn-lt"/>
                <a:cs typeface="+mn-lt"/>
              </a:rPr>
              <a:t>yoke </a:t>
            </a:r>
            <a:r>
              <a:rPr lang="en-US" sz="2400" dirty="0">
                <a:ea typeface="+mn-lt"/>
                <a:cs typeface="+mn-lt"/>
              </a:rPr>
              <a:t>was a wooden device fitted on the neck of an animal to assist it in pulling a load. For obvious reasons, the term was widely used in the ancient world as a metaphor for submission. The yoke joined two animals in a common work and it was the means whereby the master controlled the animal. It was designed to create a submissive spirit in animals, thereby making them useful.</a:t>
            </a:r>
            <a:endParaRPr lang="en-US" dirty="0"/>
          </a:p>
          <a:p>
            <a:pPr>
              <a:buFont typeface="Wingdings" pitchFamily="18" charset="2"/>
              <a:buChar char="v"/>
            </a:pPr>
            <a:endParaRPr lang="en-US" sz="2400" dirty="0">
              <a:ea typeface="+mn-lt"/>
              <a:cs typeface="+mn-lt"/>
            </a:endParaRPr>
          </a:p>
        </p:txBody>
      </p:sp>
    </p:spTree>
    <p:extLst>
      <p:ext uri="{BB962C8B-B14F-4D97-AF65-F5344CB8AC3E}">
        <p14:creationId xmlns:p14="http://schemas.microsoft.com/office/powerpoint/2010/main" val="399920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normAutofit/>
          </a:bodyPr>
          <a:lstStyle/>
          <a:p>
            <a:pPr marL="502920" lvl="1" indent="0">
              <a:buNone/>
            </a:pPr>
            <a:r>
              <a:rPr lang="en-US" sz="2400" b="1" dirty="0"/>
              <a:t>How do we apply the yoke?</a:t>
            </a:r>
          </a:p>
          <a:p>
            <a:pPr>
              <a:buFont typeface="Wingdings" pitchFamily="18" charset="2"/>
              <a:buChar char="v"/>
            </a:pPr>
            <a:r>
              <a:rPr lang="en-US" sz="2400" dirty="0">
                <a:ea typeface="+mn-lt"/>
                <a:cs typeface="+mn-lt"/>
              </a:rPr>
              <a:t>We learn from Jesus!</a:t>
            </a:r>
          </a:p>
          <a:p>
            <a:pPr marL="342900" indent="-342900">
              <a:buFont typeface="Wingdings" pitchFamily="18" charset="2"/>
              <a:buChar char="v"/>
            </a:pPr>
            <a:r>
              <a:rPr lang="en-US" sz="2400" dirty="0">
                <a:ea typeface="+mn-lt"/>
                <a:cs typeface="+mn-lt"/>
              </a:rPr>
              <a:t>A disciple is more than a follower, a disciple is a learner. As we are yoked with christ, we are his submissive learners.</a:t>
            </a:r>
          </a:p>
          <a:p>
            <a:pPr marL="342900" indent="-342900">
              <a:buFont typeface="Wingdings" pitchFamily="18" charset="2"/>
              <a:buChar char="v"/>
            </a:pPr>
            <a:r>
              <a:rPr lang="en-US" sz="2400" dirty="0">
                <a:ea typeface="+mn-lt"/>
                <a:cs typeface="+mn-lt"/>
              </a:rPr>
              <a:t>Romans 10:17- faith comes by hearing the Word of God</a:t>
            </a:r>
          </a:p>
          <a:p>
            <a:pPr marL="342900" indent="-342900">
              <a:buFont typeface="Wingdings" pitchFamily="18" charset="2"/>
              <a:buChar char="v"/>
            </a:pPr>
            <a:r>
              <a:rPr lang="en-US" sz="2400" dirty="0">
                <a:ea typeface="+mn-lt"/>
                <a:cs typeface="+mn-lt"/>
              </a:rPr>
              <a:t>There is no rest if we fail to learn from Christ</a:t>
            </a:r>
          </a:p>
          <a:p>
            <a:pPr marL="342900" indent="-342900">
              <a:buFont typeface="Wingdings" pitchFamily="18" charset="2"/>
              <a:buChar char="v"/>
            </a:pPr>
            <a:r>
              <a:rPr lang="en-US" sz="2400" dirty="0">
                <a:ea typeface="+mn-lt"/>
                <a:cs typeface="+mn-lt"/>
              </a:rPr>
              <a:t>We have to be obedient. Even Jesus humbled Himself in obedience.- Philippians 2:8-9</a:t>
            </a:r>
          </a:p>
          <a:p>
            <a:pPr marL="342900" indent="-342900">
              <a:buFont typeface="Wingdings" pitchFamily="18" charset="2"/>
              <a:buChar char="v"/>
            </a:pPr>
            <a:r>
              <a:rPr lang="en-US" sz="2400" dirty="0">
                <a:ea typeface="+mn-lt"/>
                <a:cs typeface="+mn-lt"/>
              </a:rPr>
              <a:t>Are you submissive to the yoke of Christ?</a:t>
            </a:r>
          </a:p>
          <a:p>
            <a:pPr>
              <a:buFont typeface="Wingdings" pitchFamily="18" charset="2"/>
              <a:buChar char="v"/>
            </a:pPr>
            <a:endParaRPr lang="en-US" sz="2400" dirty="0">
              <a:ea typeface="+mn-lt"/>
              <a:cs typeface="+mn-lt"/>
            </a:endParaRPr>
          </a:p>
        </p:txBody>
      </p:sp>
    </p:spTree>
    <p:extLst>
      <p:ext uri="{BB962C8B-B14F-4D97-AF65-F5344CB8AC3E}">
        <p14:creationId xmlns:p14="http://schemas.microsoft.com/office/powerpoint/2010/main" val="2966080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17215-8A27-77F4-6A63-C7C40394E8B3}"/>
              </a:ext>
            </a:extLst>
          </p:cNvPr>
          <p:cNvSpPr>
            <a:spLocks noGrp="1"/>
          </p:cNvSpPr>
          <p:nvPr>
            <p:ph type="title"/>
          </p:nvPr>
        </p:nvSpPr>
        <p:spPr/>
        <p:txBody>
          <a:bodyPr/>
          <a:lstStyle/>
          <a:p>
            <a:r>
              <a:rPr lang="en-US" dirty="0"/>
              <a:t>THE GREAT INVITATION</a:t>
            </a:r>
          </a:p>
        </p:txBody>
      </p:sp>
      <p:sp>
        <p:nvSpPr>
          <p:cNvPr id="3" name="Content Placeholder 2">
            <a:extLst>
              <a:ext uri="{FF2B5EF4-FFF2-40B4-BE49-F238E27FC236}">
                <a16:creationId xmlns:a16="http://schemas.microsoft.com/office/drawing/2014/main" id="{802BD1FD-7114-1DA6-D08F-7D62A2EE4B14}"/>
              </a:ext>
            </a:extLst>
          </p:cNvPr>
          <p:cNvSpPr>
            <a:spLocks noGrp="1"/>
          </p:cNvSpPr>
          <p:nvPr>
            <p:ph idx="1"/>
          </p:nvPr>
        </p:nvSpPr>
        <p:spPr/>
        <p:txBody>
          <a:bodyPr>
            <a:normAutofit/>
          </a:bodyPr>
          <a:lstStyle/>
          <a:p>
            <a:pPr marL="502920" lvl="1" indent="0">
              <a:buNone/>
            </a:pPr>
            <a:r>
              <a:rPr lang="en-US" sz="2400" b="1" i="1" dirty="0">
                <a:ea typeface="+mn-lt"/>
                <a:cs typeface="+mn-lt"/>
              </a:rPr>
              <a:t>“My yoke is easy; my burden is light” v. 30</a:t>
            </a:r>
            <a:endParaRPr lang="en-US" dirty="0"/>
          </a:p>
          <a:p>
            <a:pPr marL="342900" indent="-342900">
              <a:buFont typeface="Wingdings" pitchFamily="18" charset="2"/>
              <a:buChar char="v"/>
            </a:pPr>
            <a:r>
              <a:rPr lang="en-US" sz="2600" dirty="0">
                <a:ea typeface="+mn-lt"/>
                <a:cs typeface="+mn-lt"/>
              </a:rPr>
              <a:t>The word for easy here does not mean without effort, or easy to accomplish. </a:t>
            </a:r>
          </a:p>
          <a:p>
            <a:pPr marL="342900" indent="-342900">
              <a:buFont typeface="Wingdings" pitchFamily="18" charset="2"/>
              <a:buChar char="v"/>
            </a:pPr>
            <a:r>
              <a:rPr lang="en-US" sz="2600" dirty="0">
                <a:ea typeface="+mn-lt"/>
                <a:cs typeface="+mn-lt"/>
              </a:rPr>
              <a:t>Denotes profitability. To furnish what is needed; good for its intended use. </a:t>
            </a:r>
            <a:endParaRPr lang="en-US" sz="2600">
              <a:ea typeface="+mn-lt"/>
              <a:cs typeface="+mn-lt"/>
            </a:endParaRPr>
          </a:p>
          <a:p>
            <a:pPr marL="342900" indent="-342900">
              <a:buFont typeface="Wingdings" pitchFamily="18" charset="2"/>
              <a:buChar char="v"/>
            </a:pPr>
            <a:r>
              <a:rPr lang="en-US" sz="2600" dirty="0">
                <a:ea typeface="+mn-lt"/>
                <a:cs typeface="+mn-lt"/>
              </a:rPr>
              <a:t>Jesus’ yoke of submissiveness is what is needed to accomplish the purpose. God’s laws are fitted to us. If we submit to him we become what is best, for us and for others.</a:t>
            </a:r>
            <a:endParaRPr lang="en-US" sz="2600"/>
          </a:p>
          <a:p>
            <a:pPr>
              <a:buFont typeface="Wingdings" pitchFamily="18" charset="2"/>
              <a:buChar char="v"/>
            </a:pPr>
            <a:r>
              <a:rPr lang="en-US" sz="1800" dirty="0">
                <a:ea typeface="+mn-lt"/>
                <a:cs typeface="+mn-lt"/>
              </a:rPr>
              <a:t>https://southsidechurchofchrist.com/sermons/you-will-find-rest-matthew-1128-30.html</a:t>
            </a:r>
          </a:p>
          <a:p>
            <a:pPr>
              <a:buFont typeface="Wingdings" pitchFamily="18" charset="2"/>
              <a:buChar char="v"/>
            </a:pPr>
            <a:endParaRPr lang="en-US" sz="2400" dirty="0">
              <a:ea typeface="+mn-lt"/>
              <a:cs typeface="+mn-lt"/>
            </a:endParaRPr>
          </a:p>
        </p:txBody>
      </p:sp>
    </p:spTree>
    <p:extLst>
      <p:ext uri="{BB962C8B-B14F-4D97-AF65-F5344CB8AC3E}">
        <p14:creationId xmlns:p14="http://schemas.microsoft.com/office/powerpoint/2010/main" val="346651320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277</TotalTime>
  <Words>991</Words>
  <Application>Microsoft Macintosh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Corbel</vt:lpstr>
      <vt:lpstr>Wingdings</vt:lpstr>
      <vt:lpstr>Wingdings 2</vt:lpstr>
      <vt:lpstr>Wingdings,Sans-Serif</vt:lpstr>
      <vt:lpstr>Frame</vt:lpstr>
      <vt:lpstr>PowerPoint Presentation</vt:lpstr>
      <vt:lpstr>THE GREAT INVITATION</vt:lpstr>
      <vt:lpstr>THE GREAT INVITATION</vt:lpstr>
      <vt:lpstr>THE GREAT INVITATION</vt:lpstr>
      <vt:lpstr>THE GREAT INVITATION</vt:lpstr>
      <vt:lpstr>THE GREAT INVITATION</vt:lpstr>
      <vt:lpstr>THE GREAT INVITATION</vt:lpstr>
      <vt:lpstr>THE GREAT INVITATION</vt:lpstr>
      <vt:lpstr>THE GREAT INVITATION</vt:lpstr>
      <vt:lpstr>THE GREAT INVITATION</vt:lpstr>
      <vt:lpstr>THE GREAT INVITATION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church of Christ at Wasilla</cp:lastModifiedBy>
  <cp:revision>215</cp:revision>
  <dcterms:created xsi:type="dcterms:W3CDTF">2022-03-19T22:41:37Z</dcterms:created>
  <dcterms:modified xsi:type="dcterms:W3CDTF">2022-03-21T00:51:31Z</dcterms:modified>
</cp:coreProperties>
</file>