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637787-18A3-4C7C-AC8E-E38120AC8804}" v="3129" dt="2021-01-17T09:31:47.3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1" d="100"/>
          <a:sy n="71" d="100"/>
        </p:scale>
        <p:origin x="66"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1/17/2021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FALLING AWAY</a:t>
            </a:r>
            <a:br>
              <a:rPr lang="en-US"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21040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39F92-6138-41D1-88B5-D0C21461F64F}"/>
              </a:ext>
            </a:extLst>
          </p:cNvPr>
          <p:cNvSpPr>
            <a:spLocks noGrp="1"/>
          </p:cNvSpPr>
          <p:nvPr>
            <p:ph type="title"/>
          </p:nvPr>
        </p:nvSpPr>
        <p:spPr/>
        <p:txBody>
          <a:bodyPr>
            <a:normAutofit/>
          </a:bodyPr>
          <a:lstStyle/>
          <a:p>
            <a:r>
              <a:rPr lang="en-US" sz="2200"/>
              <a:t>FALLING AWAY</a:t>
            </a:r>
          </a:p>
        </p:txBody>
      </p:sp>
      <p:sp>
        <p:nvSpPr>
          <p:cNvPr id="3" name="Content Placeholder 2">
            <a:extLst>
              <a:ext uri="{FF2B5EF4-FFF2-40B4-BE49-F238E27FC236}">
                <a16:creationId xmlns:a16="http://schemas.microsoft.com/office/drawing/2014/main" id="{A078C44E-F6F3-4F8D-878E-64AA9119C039}"/>
              </a:ext>
            </a:extLst>
          </p:cNvPr>
          <p:cNvSpPr>
            <a:spLocks noGrp="1"/>
          </p:cNvSpPr>
          <p:nvPr>
            <p:ph idx="1"/>
          </p:nvPr>
        </p:nvSpPr>
        <p:spPr/>
        <p:txBody>
          <a:bodyPr vert="horz" lIns="91440" tIns="45720" rIns="91440" bIns="45720" rtlCol="0" anchor="t">
            <a:normAutofit/>
          </a:bodyPr>
          <a:lstStyle/>
          <a:p>
            <a:r>
              <a:rPr lang="en-US"/>
              <a:t>TURN FROM THE UNBELIEVING HEART-</a:t>
            </a:r>
            <a:r>
              <a:rPr lang="en-US" b="1"/>
              <a:t>HEB 3:12</a:t>
            </a:r>
          </a:p>
          <a:p>
            <a:r>
              <a:rPr lang="en-US">
                <a:ea typeface="+mn-lt"/>
                <a:cs typeface="+mn-lt"/>
              </a:rPr>
              <a:t>WE HAVE TO HAVE SORROW FOR OUR SPIRITUAL DEPARTURE-</a:t>
            </a:r>
            <a:r>
              <a:rPr lang="en-US" b="1">
                <a:ea typeface="+mn-lt"/>
                <a:cs typeface="+mn-lt"/>
              </a:rPr>
              <a:t>2 COR 7:10</a:t>
            </a:r>
            <a:endParaRPr lang="en-US" b="1"/>
          </a:p>
          <a:p>
            <a:r>
              <a:rPr lang="en-US"/>
              <a:t>CONFESS OUR SINS</a:t>
            </a:r>
            <a:r>
              <a:rPr lang="en-US" b="1"/>
              <a:t>-JAMES 5:16</a:t>
            </a:r>
            <a:endParaRPr lang="en-US" b="1" dirty="0"/>
          </a:p>
          <a:p>
            <a:r>
              <a:rPr lang="en-US"/>
              <a:t>ASK GOD FOR FORGIVENESS</a:t>
            </a:r>
            <a:r>
              <a:rPr lang="en-US" b="1"/>
              <a:t>-ACTS 8:22</a:t>
            </a:r>
            <a:endParaRPr lang="en-US" b="1" dirty="0"/>
          </a:p>
          <a:p>
            <a:r>
              <a:rPr lang="en-US"/>
              <a:t>ASK THE CHURCH FOR PRAYERS</a:t>
            </a:r>
            <a:r>
              <a:rPr lang="en-US" b="1"/>
              <a:t>-ACTS 8:24</a:t>
            </a:r>
            <a:endParaRPr lang="en-US" b="1" dirty="0"/>
          </a:p>
          <a:p>
            <a:r>
              <a:rPr lang="en-US"/>
              <a:t>RENEW OUR ZEAL FOR THE WORK OF THE LORD, OUR "FIRST LOVE"</a:t>
            </a:r>
          </a:p>
          <a:p>
            <a:r>
              <a:rPr lang="en-US"/>
              <a:t>CONTINUE A DAILY SPIRITUAL LIFE</a:t>
            </a:r>
            <a:endParaRPr lang="en-US" dirty="0"/>
          </a:p>
          <a:p>
            <a:endParaRPr lang="en-US" dirty="0"/>
          </a:p>
        </p:txBody>
      </p:sp>
      <p:sp>
        <p:nvSpPr>
          <p:cNvPr id="4" name="Text Placeholder 3">
            <a:extLst>
              <a:ext uri="{FF2B5EF4-FFF2-40B4-BE49-F238E27FC236}">
                <a16:creationId xmlns:a16="http://schemas.microsoft.com/office/drawing/2014/main" id="{24F97DF0-FA1F-4D15-8ABA-B3C3F58540DC}"/>
              </a:ext>
            </a:extLst>
          </p:cNvPr>
          <p:cNvSpPr>
            <a:spLocks noGrp="1"/>
          </p:cNvSpPr>
          <p:nvPr>
            <p:ph type="body" sz="half" idx="2"/>
          </p:nvPr>
        </p:nvSpPr>
        <p:spPr/>
        <p:txBody>
          <a:bodyPr vert="horz" lIns="91440" tIns="45720" rIns="91440" bIns="45720" rtlCol="0" anchor="t">
            <a:normAutofit/>
          </a:bodyPr>
          <a:lstStyle/>
          <a:p>
            <a:r>
              <a:rPr lang="en-US" sz="2000"/>
              <a:t>HOW TO RETURN</a:t>
            </a:r>
          </a:p>
        </p:txBody>
      </p:sp>
    </p:spTree>
    <p:extLst>
      <p:ext uri="{BB962C8B-B14F-4D97-AF65-F5344CB8AC3E}">
        <p14:creationId xmlns:p14="http://schemas.microsoft.com/office/powerpoint/2010/main" val="3476732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A picture containing text&#10;&#10;Description automatically generated">
            <a:extLst>
              <a:ext uri="{FF2B5EF4-FFF2-40B4-BE49-F238E27FC236}">
                <a16:creationId xmlns:a16="http://schemas.microsoft.com/office/drawing/2014/main" id="{0FD90B9D-25D5-4CC0-B9CB-B240B5B9FE0A}"/>
              </a:ext>
            </a:extLst>
          </p:cNvPr>
          <p:cNvPicPr>
            <a:picLocks noChangeAspect="1"/>
          </p:cNvPicPr>
          <p:nvPr/>
        </p:nvPicPr>
        <p:blipFill>
          <a:blip r:embed="rId2"/>
          <a:stretch>
            <a:fillRect/>
          </a:stretch>
        </p:blipFill>
        <p:spPr>
          <a:xfrm>
            <a:off x="2472318" y="1189232"/>
            <a:ext cx="5379534" cy="3689659"/>
          </a:xfrm>
          <a:prstGeom prst="rect">
            <a:avLst/>
          </a:prstGeom>
        </p:spPr>
      </p:pic>
    </p:spTree>
    <p:extLst>
      <p:ext uri="{BB962C8B-B14F-4D97-AF65-F5344CB8AC3E}">
        <p14:creationId xmlns:p14="http://schemas.microsoft.com/office/powerpoint/2010/main" val="1304395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F3307-122D-4BD3-A613-A7B325FDD409}"/>
              </a:ext>
            </a:extLst>
          </p:cNvPr>
          <p:cNvSpPr>
            <a:spLocks noGrp="1"/>
          </p:cNvSpPr>
          <p:nvPr>
            <p:ph type="title"/>
          </p:nvPr>
        </p:nvSpPr>
        <p:spPr/>
        <p:txBody>
          <a:bodyPr>
            <a:normAutofit/>
          </a:bodyPr>
          <a:lstStyle/>
          <a:p>
            <a:r>
              <a:rPr lang="en-US" sz="2400"/>
              <a:t>FALLING AWAY</a:t>
            </a:r>
          </a:p>
        </p:txBody>
      </p:sp>
      <p:sp>
        <p:nvSpPr>
          <p:cNvPr id="3" name="Content Placeholder 2">
            <a:extLst>
              <a:ext uri="{FF2B5EF4-FFF2-40B4-BE49-F238E27FC236}">
                <a16:creationId xmlns:a16="http://schemas.microsoft.com/office/drawing/2014/main" id="{66B64D62-C721-4C19-A701-BD28287BF666}"/>
              </a:ext>
            </a:extLst>
          </p:cNvPr>
          <p:cNvSpPr>
            <a:spLocks noGrp="1"/>
          </p:cNvSpPr>
          <p:nvPr>
            <p:ph idx="1"/>
          </p:nvPr>
        </p:nvSpPr>
        <p:spPr>
          <a:xfrm>
            <a:off x="4760461" y="514924"/>
            <a:ext cx="4513541" cy="6189825"/>
          </a:xfrm>
        </p:spPr>
        <p:txBody>
          <a:bodyPr vert="horz" lIns="91440" tIns="45720" rIns="91440" bIns="45720" rtlCol="0" anchor="t">
            <a:normAutofit lnSpcReduction="10000"/>
          </a:bodyPr>
          <a:lstStyle/>
          <a:p>
            <a:r>
              <a:rPr lang="en-US" sz="1200" b="1">
                <a:ea typeface="+mn-lt"/>
                <a:cs typeface="+mn-lt"/>
              </a:rPr>
              <a:t>2 PET 2:20-22</a:t>
            </a:r>
            <a:endParaRPr lang="en-US" sz="1200" b="1"/>
          </a:p>
          <a:p>
            <a:pPr>
              <a:lnSpc>
                <a:spcPct val="120000"/>
              </a:lnSpc>
            </a:pPr>
            <a:r>
              <a:rPr lang="en-US" sz="1200">
                <a:ea typeface="+mn-lt"/>
                <a:cs typeface="+mn-lt"/>
              </a:rPr>
              <a:t>For if, after they have escaped the defilements of the world by the knowledge of the Lord and Savior Jesus Christ, they are again entangled in them and are overcome, the last state has become worse for them than the first. 21 For it would be better for them not to have known the way of righteousness, than having known it, to turn away from the holy commandment handed on to them. 22 It has happened to them according to the true proverb, “A dog returns to its own vomit,” and, “A sow, after washing, returns to wallowing in the mire.”</a:t>
            </a:r>
            <a:endParaRPr lang="en-US" sz="1200" dirty="0"/>
          </a:p>
          <a:p>
            <a:pPr>
              <a:lnSpc>
                <a:spcPct val="120000"/>
              </a:lnSpc>
            </a:pPr>
            <a:r>
              <a:rPr lang="en-US" sz="1200" b="1">
                <a:ea typeface="+mn-lt"/>
                <a:cs typeface="+mn-lt"/>
              </a:rPr>
              <a:t>HEB 10:26</a:t>
            </a:r>
            <a:r>
              <a:rPr lang="en-US" sz="1200">
                <a:ea typeface="+mn-lt"/>
                <a:cs typeface="+mn-lt"/>
              </a:rPr>
              <a:t> </a:t>
            </a:r>
            <a:endParaRPr lang="en-US" sz="1200" dirty="0">
              <a:ea typeface="+mn-lt"/>
              <a:cs typeface="+mn-lt"/>
            </a:endParaRPr>
          </a:p>
          <a:p>
            <a:pPr>
              <a:lnSpc>
                <a:spcPct val="120000"/>
              </a:lnSpc>
            </a:pPr>
            <a:r>
              <a:rPr lang="en-US" sz="1200">
                <a:ea typeface="+mn-lt"/>
                <a:cs typeface="+mn-lt"/>
              </a:rPr>
              <a:t>For if we go on sinning willfully after receiving the knowledge of the truth, there no longer remains a sacrifice for sins, 27 but a terrifying expectation of judgment and the fury of a fire which will consume the adversaries. </a:t>
            </a:r>
            <a:endParaRPr lang="en-US" sz="1200"/>
          </a:p>
          <a:p>
            <a:pPr>
              <a:lnSpc>
                <a:spcPct val="120000"/>
              </a:lnSpc>
            </a:pPr>
            <a:r>
              <a:rPr lang="en-US" sz="1200" b="1">
                <a:ea typeface="+mn-lt"/>
                <a:cs typeface="+mn-lt"/>
              </a:rPr>
              <a:t>ROM 6:1-2a-</a:t>
            </a:r>
            <a:endParaRPr lang="en-US" sz="1200" b="1" dirty="0">
              <a:ea typeface="+mn-lt"/>
              <a:cs typeface="+mn-lt"/>
            </a:endParaRPr>
          </a:p>
          <a:p>
            <a:pPr>
              <a:lnSpc>
                <a:spcPct val="120000"/>
              </a:lnSpc>
            </a:pPr>
            <a:r>
              <a:rPr lang="en-US" sz="1200">
                <a:ea typeface="+mn-lt"/>
                <a:cs typeface="+mn-lt"/>
              </a:rPr>
              <a:t>What shall we say then? Are we to continue in sin so that grace may increase? 2 [a]Far from it!</a:t>
            </a:r>
            <a:endParaRPr lang="en-US" sz="1200"/>
          </a:p>
          <a:p>
            <a:pPr>
              <a:lnSpc>
                <a:spcPct val="120000"/>
              </a:lnSpc>
            </a:pPr>
            <a:r>
              <a:rPr lang="en-US" sz="1200" b="1">
                <a:ea typeface="+mn-lt"/>
                <a:cs typeface="+mn-lt"/>
              </a:rPr>
              <a:t>JAMES 1:14-15</a:t>
            </a:r>
            <a:endParaRPr lang="en-US" sz="1200" b="1" dirty="0"/>
          </a:p>
          <a:p>
            <a:pPr>
              <a:lnSpc>
                <a:spcPct val="120000"/>
              </a:lnSpc>
            </a:pPr>
            <a:r>
              <a:rPr lang="en-US" sz="1200">
                <a:ea typeface="+mn-lt"/>
                <a:cs typeface="+mn-lt"/>
              </a:rPr>
              <a:t>But each one is tempted when he is carried away and enticed by his own lust. 15 Then when lust has conceived, it gives birth to sin; and sin, when it has run its course, brings forth death.</a:t>
            </a:r>
            <a:endParaRPr lang="en-US" sz="1200"/>
          </a:p>
          <a:p>
            <a:endParaRPr lang="en-US" dirty="0"/>
          </a:p>
        </p:txBody>
      </p:sp>
      <p:sp>
        <p:nvSpPr>
          <p:cNvPr id="4" name="Text Placeholder 3">
            <a:extLst>
              <a:ext uri="{FF2B5EF4-FFF2-40B4-BE49-F238E27FC236}">
                <a16:creationId xmlns:a16="http://schemas.microsoft.com/office/drawing/2014/main" id="{C78A0399-D9E9-4DE2-9126-BA73BCD8B456}"/>
              </a:ext>
            </a:extLst>
          </p:cNvPr>
          <p:cNvSpPr>
            <a:spLocks noGrp="1"/>
          </p:cNvSpPr>
          <p:nvPr>
            <p:ph type="body" sz="half" idx="2"/>
          </p:nvPr>
        </p:nvSpPr>
        <p:spPr/>
        <p:txBody>
          <a:bodyPr vert="horz" lIns="91440" tIns="45720" rIns="91440" bIns="45720" rtlCol="0" anchor="t">
            <a:normAutofit/>
          </a:bodyPr>
          <a:lstStyle/>
          <a:p>
            <a:r>
              <a:rPr lang="en-US" sz="2000"/>
              <a:t>What Is Falling Away?</a:t>
            </a:r>
          </a:p>
          <a:p>
            <a:r>
              <a:rPr lang="en-US" sz="2000">
                <a:ea typeface="+mn-lt"/>
                <a:cs typeface="+mn-lt"/>
              </a:rPr>
              <a:t>APOSTASY: a total desertion of or departure from one's religion, principles, A Falling Away, Withdrawl, A Defection</a:t>
            </a:r>
            <a:endParaRPr lang="en-US"/>
          </a:p>
          <a:p>
            <a:endParaRPr lang="en-US" sz="2000" dirty="0"/>
          </a:p>
        </p:txBody>
      </p:sp>
    </p:spTree>
    <p:extLst>
      <p:ext uri="{BB962C8B-B14F-4D97-AF65-F5344CB8AC3E}">
        <p14:creationId xmlns:p14="http://schemas.microsoft.com/office/powerpoint/2010/main" val="2429024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DC934-C15A-4BCE-BF28-B14EB8ED9E79}"/>
              </a:ext>
            </a:extLst>
          </p:cNvPr>
          <p:cNvSpPr>
            <a:spLocks noGrp="1"/>
          </p:cNvSpPr>
          <p:nvPr>
            <p:ph type="title"/>
          </p:nvPr>
        </p:nvSpPr>
        <p:spPr/>
        <p:txBody>
          <a:bodyPr>
            <a:normAutofit/>
          </a:bodyPr>
          <a:lstStyle/>
          <a:p>
            <a:r>
              <a:rPr lang="en-US" sz="2800"/>
              <a:t>FALLING AWAY</a:t>
            </a:r>
          </a:p>
        </p:txBody>
      </p:sp>
      <p:sp>
        <p:nvSpPr>
          <p:cNvPr id="3" name="Content Placeholder 2">
            <a:extLst>
              <a:ext uri="{FF2B5EF4-FFF2-40B4-BE49-F238E27FC236}">
                <a16:creationId xmlns:a16="http://schemas.microsoft.com/office/drawing/2014/main" id="{848430CC-0F4F-4D9A-A2C3-C47CD072B24B}"/>
              </a:ext>
            </a:extLst>
          </p:cNvPr>
          <p:cNvSpPr>
            <a:spLocks noGrp="1"/>
          </p:cNvSpPr>
          <p:nvPr>
            <p:ph idx="1"/>
          </p:nvPr>
        </p:nvSpPr>
        <p:spPr/>
        <p:txBody>
          <a:bodyPr vert="horz" lIns="91440" tIns="45720" rIns="91440" bIns="45720" rtlCol="0" anchor="t">
            <a:normAutofit/>
          </a:bodyPr>
          <a:lstStyle/>
          <a:p>
            <a:r>
              <a:rPr lang="en-US"/>
              <a:t>Lived a blissful life of innocence</a:t>
            </a:r>
          </a:p>
          <a:p>
            <a:r>
              <a:rPr lang="en-US"/>
              <a:t>No Sin</a:t>
            </a:r>
            <a:endParaRPr lang="en-US" dirty="0"/>
          </a:p>
          <a:p>
            <a:r>
              <a:rPr lang="en-US"/>
              <a:t>Clear Heart And Conscience</a:t>
            </a:r>
            <a:endParaRPr lang="en-US" dirty="0"/>
          </a:p>
          <a:p>
            <a:r>
              <a:rPr lang="en-US"/>
              <a:t>God walked among Adam and Eve</a:t>
            </a:r>
          </a:p>
          <a:p>
            <a:r>
              <a:rPr lang="en-US"/>
              <a:t>Allowed another to influence them</a:t>
            </a:r>
            <a:endParaRPr lang="en-US" dirty="0"/>
          </a:p>
          <a:p>
            <a:r>
              <a:rPr lang="en-US"/>
              <a:t>Made the wrong choice</a:t>
            </a:r>
            <a:endParaRPr lang="en-US" dirty="0"/>
          </a:p>
          <a:p>
            <a:r>
              <a:rPr lang="en-US"/>
              <a:t>Went against God</a:t>
            </a:r>
            <a:endParaRPr lang="en-US" dirty="0"/>
          </a:p>
          <a:p>
            <a:r>
              <a:rPr lang="en-US"/>
              <a:t>Punishment</a:t>
            </a:r>
            <a:endParaRPr lang="en-US" dirty="0"/>
          </a:p>
          <a:p>
            <a:r>
              <a:rPr lang="en-US"/>
              <a:t>Driven from the Garden</a:t>
            </a:r>
            <a:endParaRPr lang="en-US" dirty="0"/>
          </a:p>
          <a:p>
            <a:r>
              <a:rPr lang="en-US"/>
              <a:t>Suffered consequences for their actions</a:t>
            </a:r>
            <a:endParaRPr lang="en-US" dirty="0"/>
          </a:p>
          <a:p>
            <a:r>
              <a:rPr lang="en-US"/>
              <a:t>And every generation to follow</a:t>
            </a:r>
            <a:endParaRPr lang="en-US" dirty="0"/>
          </a:p>
          <a:p>
            <a:r>
              <a:rPr lang="en-US"/>
              <a:t>Separated from God</a:t>
            </a:r>
            <a:endParaRPr lang="en-US" dirty="0"/>
          </a:p>
          <a:p>
            <a:r>
              <a:rPr lang="en-US"/>
              <a:t>Death</a:t>
            </a:r>
            <a:endParaRPr lang="en-US" dirty="0"/>
          </a:p>
          <a:p>
            <a:endParaRPr lang="en-US" dirty="0"/>
          </a:p>
          <a:p>
            <a:endParaRPr lang="en-US" dirty="0"/>
          </a:p>
        </p:txBody>
      </p:sp>
      <p:sp>
        <p:nvSpPr>
          <p:cNvPr id="4" name="Text Placeholder 3">
            <a:extLst>
              <a:ext uri="{FF2B5EF4-FFF2-40B4-BE49-F238E27FC236}">
                <a16:creationId xmlns:a16="http://schemas.microsoft.com/office/drawing/2014/main" id="{1757AD6C-7C0D-4A65-9DD3-D5296A47E6C4}"/>
              </a:ext>
            </a:extLst>
          </p:cNvPr>
          <p:cNvSpPr>
            <a:spLocks noGrp="1"/>
          </p:cNvSpPr>
          <p:nvPr>
            <p:ph type="body" sz="half" idx="2"/>
          </p:nvPr>
        </p:nvSpPr>
        <p:spPr/>
        <p:txBody>
          <a:bodyPr vert="horz" lIns="91440" tIns="45720" rIns="91440" bIns="45720" rtlCol="0" anchor="t">
            <a:normAutofit/>
          </a:bodyPr>
          <a:lstStyle/>
          <a:p>
            <a:r>
              <a:rPr lang="en-US" sz="2800"/>
              <a:t>ADAM AND EVE</a:t>
            </a:r>
          </a:p>
          <a:p>
            <a:r>
              <a:rPr lang="en-US" sz="2000"/>
              <a:t>GENESIS 3</a:t>
            </a:r>
            <a:endParaRPr lang="en-US" sz="2000" dirty="0"/>
          </a:p>
        </p:txBody>
      </p:sp>
    </p:spTree>
    <p:extLst>
      <p:ext uri="{BB962C8B-B14F-4D97-AF65-F5344CB8AC3E}">
        <p14:creationId xmlns:p14="http://schemas.microsoft.com/office/powerpoint/2010/main" val="547299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E628C-26AB-46CB-AD9C-6F695390B53F}"/>
              </a:ext>
            </a:extLst>
          </p:cNvPr>
          <p:cNvSpPr>
            <a:spLocks noGrp="1"/>
          </p:cNvSpPr>
          <p:nvPr>
            <p:ph type="title"/>
          </p:nvPr>
        </p:nvSpPr>
        <p:spPr/>
        <p:txBody>
          <a:bodyPr>
            <a:normAutofit/>
          </a:bodyPr>
          <a:lstStyle/>
          <a:p>
            <a:r>
              <a:rPr lang="en-US" sz="2400"/>
              <a:t>FALLING AWAY</a:t>
            </a:r>
          </a:p>
        </p:txBody>
      </p:sp>
      <p:sp>
        <p:nvSpPr>
          <p:cNvPr id="3" name="Content Placeholder 2">
            <a:extLst>
              <a:ext uri="{FF2B5EF4-FFF2-40B4-BE49-F238E27FC236}">
                <a16:creationId xmlns:a16="http://schemas.microsoft.com/office/drawing/2014/main" id="{B4B0DA3E-60C5-4670-B39D-47737B95E71A}"/>
              </a:ext>
            </a:extLst>
          </p:cNvPr>
          <p:cNvSpPr>
            <a:spLocks noGrp="1"/>
          </p:cNvSpPr>
          <p:nvPr>
            <p:ph idx="1"/>
          </p:nvPr>
        </p:nvSpPr>
        <p:spPr/>
        <p:txBody>
          <a:bodyPr vert="horz" lIns="91440" tIns="45720" rIns="91440" bIns="45720" rtlCol="0" anchor="t">
            <a:normAutofit fontScale="85000" lnSpcReduction="10000"/>
          </a:bodyPr>
          <a:lstStyle/>
          <a:p>
            <a:r>
              <a:rPr lang="en-US" b="1">
                <a:ea typeface="+mn-lt"/>
                <a:cs typeface="+mn-lt"/>
              </a:rPr>
              <a:t>MICAH 3:4</a:t>
            </a:r>
            <a:endParaRPr lang="en-US" b="1"/>
          </a:p>
          <a:p>
            <a:r>
              <a:rPr lang="en-US" b="1">
                <a:ea typeface="+mn-lt"/>
                <a:cs typeface="+mn-lt"/>
              </a:rPr>
              <a:t>ISAIAH 59:2</a:t>
            </a:r>
            <a:endParaRPr lang="en-US" b="1"/>
          </a:p>
          <a:p>
            <a:r>
              <a:rPr lang="en-US" b="1">
                <a:ea typeface="+mn-lt"/>
                <a:cs typeface="+mn-lt"/>
              </a:rPr>
              <a:t>EXODUS 32:33</a:t>
            </a:r>
            <a:endParaRPr lang="en-US" b="1"/>
          </a:p>
          <a:p>
            <a:r>
              <a:rPr lang="en-US" b="1">
                <a:ea typeface="+mn-lt"/>
                <a:cs typeface="+mn-lt"/>
              </a:rPr>
              <a:t>1 COR 6:9-10</a:t>
            </a:r>
            <a:endParaRPr lang="en-US" b="1"/>
          </a:p>
          <a:p>
            <a:r>
              <a:rPr lang="en-US">
                <a:ea typeface="+mn-lt"/>
                <a:cs typeface="+mn-lt"/>
              </a:rPr>
              <a:t>Or do you not know that the unrighteous will not inherit the kingdom of God? Do not be deceived; neither the sexually immoral, nor idolaters, nor adulterers, nor homosexuals, 10 nor thieves, nor the greedy, nor those habitually drunk, nor verbal abusers, nor swindlers, will inherit the kingdom of God.</a:t>
            </a:r>
            <a:endParaRPr lang="en-US"/>
          </a:p>
          <a:p>
            <a:r>
              <a:rPr lang="en-US" b="1">
                <a:ea typeface="+mn-lt"/>
                <a:cs typeface="+mn-lt"/>
              </a:rPr>
              <a:t>GALATIANS 5:19-21</a:t>
            </a:r>
            <a:endParaRPr lang="en-US" b="1" dirty="0"/>
          </a:p>
          <a:p>
            <a:r>
              <a:rPr lang="en-US">
                <a:ea typeface="+mn-lt"/>
                <a:cs typeface="+mn-lt"/>
              </a:rPr>
              <a:t>Now the deeds of the flesh are evident, which are: sexual immorality, impurity, indecent behavior, 20 idolatry, witchcraft, hostilities, strife, jealousy, outbursts of anger, selfish ambition, dissensions, factions, 21 envy, drunkenness, carousing, and things like these, of which I forewarn you, just as I have forewarned you, that those who practice such things will not inherit the kingdom of God.</a:t>
            </a:r>
            <a:endParaRPr lang="en-US"/>
          </a:p>
          <a:p>
            <a:endParaRPr lang="en-US" dirty="0"/>
          </a:p>
          <a:p>
            <a:endParaRPr lang="en-US" dirty="0"/>
          </a:p>
        </p:txBody>
      </p:sp>
      <p:sp>
        <p:nvSpPr>
          <p:cNvPr id="4" name="Text Placeholder 3">
            <a:extLst>
              <a:ext uri="{FF2B5EF4-FFF2-40B4-BE49-F238E27FC236}">
                <a16:creationId xmlns:a16="http://schemas.microsoft.com/office/drawing/2014/main" id="{E043CB72-9902-438F-8C8A-F1140880FCE9}"/>
              </a:ext>
            </a:extLst>
          </p:cNvPr>
          <p:cNvSpPr>
            <a:spLocks noGrp="1"/>
          </p:cNvSpPr>
          <p:nvPr>
            <p:ph type="body" sz="half" idx="2"/>
          </p:nvPr>
        </p:nvSpPr>
        <p:spPr/>
        <p:txBody>
          <a:bodyPr vert="horz" lIns="91440" tIns="45720" rIns="91440" bIns="45720" rtlCol="0" anchor="t">
            <a:normAutofit/>
          </a:bodyPr>
          <a:lstStyle/>
          <a:p>
            <a:r>
              <a:rPr lang="en-US" sz="2000"/>
              <a:t>SIN SEPARATES US FROM GOD</a:t>
            </a:r>
          </a:p>
        </p:txBody>
      </p:sp>
    </p:spTree>
    <p:extLst>
      <p:ext uri="{BB962C8B-B14F-4D97-AF65-F5344CB8AC3E}">
        <p14:creationId xmlns:p14="http://schemas.microsoft.com/office/powerpoint/2010/main" val="2180823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7154B-E3FC-41C8-8C2A-C939A4CCB4DF}"/>
              </a:ext>
            </a:extLst>
          </p:cNvPr>
          <p:cNvSpPr>
            <a:spLocks noGrp="1"/>
          </p:cNvSpPr>
          <p:nvPr>
            <p:ph type="title"/>
          </p:nvPr>
        </p:nvSpPr>
        <p:spPr/>
        <p:txBody>
          <a:bodyPr>
            <a:normAutofit/>
          </a:bodyPr>
          <a:lstStyle/>
          <a:p>
            <a:r>
              <a:rPr lang="en-US" sz="2200"/>
              <a:t>FALLING AWAY</a:t>
            </a:r>
          </a:p>
        </p:txBody>
      </p:sp>
      <p:sp>
        <p:nvSpPr>
          <p:cNvPr id="3" name="Content Placeholder 2">
            <a:extLst>
              <a:ext uri="{FF2B5EF4-FFF2-40B4-BE49-F238E27FC236}">
                <a16:creationId xmlns:a16="http://schemas.microsoft.com/office/drawing/2014/main" id="{B8FE68E5-C053-4567-85AE-4494133C410C}"/>
              </a:ext>
            </a:extLst>
          </p:cNvPr>
          <p:cNvSpPr>
            <a:spLocks noGrp="1"/>
          </p:cNvSpPr>
          <p:nvPr>
            <p:ph idx="1"/>
          </p:nvPr>
        </p:nvSpPr>
        <p:spPr>
          <a:xfrm>
            <a:off x="4760461" y="514924"/>
            <a:ext cx="4513541" cy="5992601"/>
          </a:xfrm>
        </p:spPr>
        <p:txBody>
          <a:bodyPr vert="horz" lIns="91440" tIns="45720" rIns="91440" bIns="45720" rtlCol="0" anchor="t">
            <a:normAutofit lnSpcReduction="10000"/>
          </a:bodyPr>
          <a:lstStyle/>
          <a:p>
            <a:r>
              <a:rPr lang="en-US" b="1"/>
              <a:t>WICKED KINGS</a:t>
            </a:r>
          </a:p>
          <a:p>
            <a:r>
              <a:rPr lang="en-US" sz="1400" b="1"/>
              <a:t>WORSHIPPED IDOLS IN THE HIGH PLACES</a:t>
            </a:r>
          </a:p>
          <a:p>
            <a:r>
              <a:rPr lang="en-US" sz="1400" b="1"/>
              <a:t>DID NOT WORSHIP GOD LIKE HE INSTRUCTED</a:t>
            </a:r>
            <a:endParaRPr lang="en-US" sz="1400" b="1" dirty="0"/>
          </a:p>
          <a:p>
            <a:r>
              <a:rPr lang="en-US" sz="1400" b="1"/>
              <a:t>WHAT ABOUT OUR RELIGIOUS NEIGHBORS TODAY?</a:t>
            </a:r>
            <a:endParaRPr lang="en-US" sz="1400" b="1" dirty="0"/>
          </a:p>
          <a:p>
            <a:r>
              <a:rPr lang="en-US" sz="1400" b="1"/>
              <a:t>GOD HAS SPECIFIC INSTRUCTIONS IN THE NEW TESTAMENT, HOW WE ARE TO WORSHIP HIM AND HIS SON</a:t>
            </a:r>
            <a:endParaRPr lang="en-US" sz="1400" b="1" dirty="0"/>
          </a:p>
          <a:p>
            <a:r>
              <a:rPr lang="en-US" b="1"/>
              <a:t>DEMAS</a:t>
            </a:r>
            <a:endParaRPr lang="en-US" b="1" dirty="0"/>
          </a:p>
          <a:p>
            <a:r>
              <a:rPr lang="en-US" sz="1500"/>
              <a:t>A FELLOW-WORKER IN CHRIST-</a:t>
            </a:r>
            <a:r>
              <a:rPr lang="en-US" sz="1500" b="1"/>
              <a:t>PHI. 24</a:t>
            </a:r>
            <a:endParaRPr lang="en-US" sz="1500" b="1" dirty="0"/>
          </a:p>
          <a:p>
            <a:r>
              <a:rPr lang="en-US" sz="1500"/>
              <a:t>SENT HIS GREETINGS</a:t>
            </a:r>
            <a:r>
              <a:rPr lang="en-US" sz="1500" b="1"/>
              <a:t>-COL. 4:14</a:t>
            </a:r>
            <a:endParaRPr lang="en-US" sz="1500" b="1" dirty="0"/>
          </a:p>
          <a:p>
            <a:r>
              <a:rPr lang="en-US" sz="1500"/>
              <a:t>LOVED THIS PRESENT WORLD, DESERTED PAUL AND THE WORK HE LOVED-</a:t>
            </a:r>
            <a:r>
              <a:rPr lang="en-US" sz="1500" b="1"/>
              <a:t>2 TIM. 4:10</a:t>
            </a:r>
            <a:endParaRPr lang="en-US" sz="1500" b="1" dirty="0"/>
          </a:p>
          <a:p>
            <a:r>
              <a:rPr lang="en-US" b="1"/>
              <a:t>THE PRODIGAL SON-</a:t>
            </a:r>
            <a:r>
              <a:rPr lang="en-US" sz="1500" b="1"/>
              <a:t>LUKE 15</a:t>
            </a:r>
            <a:endParaRPr lang="en-US" sz="1500" b="1" dirty="0"/>
          </a:p>
          <a:p>
            <a:r>
              <a:rPr lang="en-US" sz="1500"/>
              <a:t>SQUANDERED INHERITANCE, LIVED WORLDLY</a:t>
            </a:r>
            <a:endParaRPr lang="en-US" dirty="0"/>
          </a:p>
          <a:p>
            <a:r>
              <a:rPr lang="en-US" sz="1500"/>
              <a:t>PIGS ATE BETTER</a:t>
            </a:r>
            <a:endParaRPr lang="en-US" sz="1500" dirty="0"/>
          </a:p>
          <a:p>
            <a:r>
              <a:rPr lang="en-US" sz="1500"/>
              <a:t>HUMBLED</a:t>
            </a:r>
            <a:endParaRPr lang="en-US" sz="1500" dirty="0"/>
          </a:p>
          <a:p>
            <a:r>
              <a:rPr lang="en-US" sz="1500"/>
              <a:t>SORROWFUL</a:t>
            </a:r>
            <a:endParaRPr lang="en-US" sz="1500" dirty="0"/>
          </a:p>
          <a:p>
            <a:r>
              <a:rPr lang="en-US" sz="1500"/>
              <a:t>FORGIVEN</a:t>
            </a:r>
            <a:endParaRPr lang="en-US" sz="1500" dirty="0"/>
          </a:p>
          <a:p>
            <a:endParaRPr lang="en-US" sz="1500" b="1" dirty="0"/>
          </a:p>
          <a:p>
            <a:endParaRPr lang="en-US" dirty="0"/>
          </a:p>
        </p:txBody>
      </p:sp>
      <p:sp>
        <p:nvSpPr>
          <p:cNvPr id="4" name="Text Placeholder 3">
            <a:extLst>
              <a:ext uri="{FF2B5EF4-FFF2-40B4-BE49-F238E27FC236}">
                <a16:creationId xmlns:a16="http://schemas.microsoft.com/office/drawing/2014/main" id="{0D8AEDBE-D43A-47C8-8A6A-CC0BFD15D3DC}"/>
              </a:ext>
            </a:extLst>
          </p:cNvPr>
          <p:cNvSpPr>
            <a:spLocks noGrp="1"/>
          </p:cNvSpPr>
          <p:nvPr>
            <p:ph type="body" sz="half" idx="2"/>
          </p:nvPr>
        </p:nvSpPr>
        <p:spPr/>
        <p:txBody>
          <a:bodyPr vert="horz" lIns="91440" tIns="45720" rIns="91440" bIns="45720" rtlCol="0" anchor="t">
            <a:normAutofit/>
          </a:bodyPr>
          <a:lstStyle/>
          <a:p>
            <a:r>
              <a:rPr lang="en-US" sz="2000"/>
              <a:t>THE WICKED KINGS IN THE OLD TESTAMENT</a:t>
            </a:r>
          </a:p>
          <a:p>
            <a:r>
              <a:rPr lang="en-US" sz="2000"/>
              <a:t>DEMAS</a:t>
            </a:r>
          </a:p>
          <a:p>
            <a:r>
              <a:rPr lang="en-US" sz="2000"/>
              <a:t>THE PRODIGAL SON</a:t>
            </a:r>
            <a:endParaRPr lang="en-US" sz="2000" dirty="0"/>
          </a:p>
        </p:txBody>
      </p:sp>
    </p:spTree>
    <p:extLst>
      <p:ext uri="{BB962C8B-B14F-4D97-AF65-F5344CB8AC3E}">
        <p14:creationId xmlns:p14="http://schemas.microsoft.com/office/powerpoint/2010/main" val="4179320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948-90A7-4FFC-B05D-9FF232FD5065}"/>
              </a:ext>
            </a:extLst>
          </p:cNvPr>
          <p:cNvSpPr>
            <a:spLocks noGrp="1"/>
          </p:cNvSpPr>
          <p:nvPr>
            <p:ph type="title"/>
          </p:nvPr>
        </p:nvSpPr>
        <p:spPr/>
        <p:txBody>
          <a:bodyPr>
            <a:normAutofit/>
          </a:bodyPr>
          <a:lstStyle/>
          <a:p>
            <a:r>
              <a:rPr lang="en-US" sz="2200"/>
              <a:t>FALLING AWAY</a:t>
            </a:r>
          </a:p>
        </p:txBody>
      </p:sp>
      <p:sp>
        <p:nvSpPr>
          <p:cNvPr id="3" name="Content Placeholder 2">
            <a:extLst>
              <a:ext uri="{FF2B5EF4-FFF2-40B4-BE49-F238E27FC236}">
                <a16:creationId xmlns:a16="http://schemas.microsoft.com/office/drawing/2014/main" id="{AAA388B8-329A-42A0-9FE0-DFDE1618EA42}"/>
              </a:ext>
            </a:extLst>
          </p:cNvPr>
          <p:cNvSpPr>
            <a:spLocks noGrp="1"/>
          </p:cNvSpPr>
          <p:nvPr>
            <p:ph idx="1"/>
          </p:nvPr>
        </p:nvSpPr>
        <p:spPr/>
        <p:txBody>
          <a:bodyPr vert="horz" lIns="91440" tIns="45720" rIns="91440" bIns="45720" rtlCol="0" anchor="t">
            <a:normAutofit/>
          </a:bodyPr>
          <a:lstStyle/>
          <a:p>
            <a:r>
              <a:rPr lang="en-US" sz="1600"/>
              <a:t>MAGICIAN</a:t>
            </a:r>
          </a:p>
          <a:p>
            <a:r>
              <a:rPr lang="en-US" sz="1600"/>
              <a:t>SEEN GREAT AMONG THE PEOPLE; PERCEIVED AS HAVING POWER FROM GOD</a:t>
            </a:r>
          </a:p>
          <a:p>
            <a:r>
              <a:rPr lang="en-US" sz="1600"/>
              <a:t>HEARD THE GOOD NEWS AND WAS BAPTIZED</a:t>
            </a:r>
          </a:p>
          <a:p>
            <a:r>
              <a:rPr lang="en-US" sz="1600"/>
              <a:t>WANTED TO BUY THE ABILITY TO PASS ON THE GIFTS</a:t>
            </a:r>
          </a:p>
          <a:p>
            <a:r>
              <a:rPr lang="en-US" sz="1600"/>
              <a:t>HIS HEART WASN'T RIGHT WITH GOD</a:t>
            </a:r>
          </a:p>
          <a:p>
            <a:r>
              <a:rPr lang="en-US" sz="1600"/>
              <a:t>THERE IS A WAY OUT: THE BLOOD OF JESUS!</a:t>
            </a:r>
          </a:p>
          <a:p>
            <a:r>
              <a:rPr lang="en-US" sz="1600"/>
              <a:t>HUMBLED/SORROWFUL</a:t>
            </a:r>
          </a:p>
          <a:p>
            <a:r>
              <a:rPr lang="en-US" sz="1600"/>
              <a:t>ASKED FOR PRAYERS</a:t>
            </a:r>
          </a:p>
          <a:p>
            <a:r>
              <a:rPr lang="en-US" sz="1600"/>
              <a:t>SIN IS DEATH</a:t>
            </a:r>
          </a:p>
          <a:p>
            <a:r>
              <a:rPr lang="en-US" sz="1600" b="1">
                <a:ea typeface="+mn-lt"/>
                <a:cs typeface="+mn-lt"/>
              </a:rPr>
              <a:t>ROM 6:23</a:t>
            </a:r>
            <a:endParaRPr lang="en-US" sz="1600" b="1"/>
          </a:p>
          <a:p>
            <a:r>
              <a:rPr lang="en-US" sz="1600">
                <a:ea typeface="+mn-lt"/>
                <a:cs typeface="+mn-lt"/>
              </a:rPr>
              <a:t>For the wages of sin is death, but the gracious gift of God is eternal life in Christ Jesus our Lord.</a:t>
            </a:r>
            <a:endParaRPr lang="en-US" sz="1600"/>
          </a:p>
          <a:p>
            <a:endParaRPr lang="en-US" sz="1500" dirty="0"/>
          </a:p>
        </p:txBody>
      </p:sp>
      <p:sp>
        <p:nvSpPr>
          <p:cNvPr id="4" name="Text Placeholder 3">
            <a:extLst>
              <a:ext uri="{FF2B5EF4-FFF2-40B4-BE49-F238E27FC236}">
                <a16:creationId xmlns:a16="http://schemas.microsoft.com/office/drawing/2014/main" id="{3D7F1251-A0FC-4249-939B-A2FBFB4C62D9}"/>
              </a:ext>
            </a:extLst>
          </p:cNvPr>
          <p:cNvSpPr>
            <a:spLocks noGrp="1"/>
          </p:cNvSpPr>
          <p:nvPr>
            <p:ph type="body" sz="half" idx="2"/>
          </p:nvPr>
        </p:nvSpPr>
        <p:spPr/>
        <p:txBody>
          <a:bodyPr vert="horz" lIns="91440" tIns="45720" rIns="91440" bIns="45720" rtlCol="0" anchor="t">
            <a:normAutofit/>
          </a:bodyPr>
          <a:lstStyle/>
          <a:p>
            <a:r>
              <a:rPr lang="en-US" sz="2000"/>
              <a:t>SIMON THE SORCERER-ACTS 8</a:t>
            </a:r>
          </a:p>
        </p:txBody>
      </p:sp>
    </p:spTree>
    <p:extLst>
      <p:ext uri="{BB962C8B-B14F-4D97-AF65-F5344CB8AC3E}">
        <p14:creationId xmlns:p14="http://schemas.microsoft.com/office/powerpoint/2010/main" val="2191280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F9BED-1854-4619-BE42-AAD2BC962A27}"/>
              </a:ext>
            </a:extLst>
          </p:cNvPr>
          <p:cNvSpPr>
            <a:spLocks noGrp="1"/>
          </p:cNvSpPr>
          <p:nvPr>
            <p:ph type="title"/>
          </p:nvPr>
        </p:nvSpPr>
        <p:spPr/>
        <p:txBody>
          <a:bodyPr>
            <a:normAutofit/>
          </a:bodyPr>
          <a:lstStyle/>
          <a:p>
            <a:r>
              <a:rPr lang="en-US" sz="2200"/>
              <a:t>FALLING AWAY</a:t>
            </a:r>
          </a:p>
        </p:txBody>
      </p:sp>
      <p:sp>
        <p:nvSpPr>
          <p:cNvPr id="3" name="Content Placeholder 2">
            <a:extLst>
              <a:ext uri="{FF2B5EF4-FFF2-40B4-BE49-F238E27FC236}">
                <a16:creationId xmlns:a16="http://schemas.microsoft.com/office/drawing/2014/main" id="{E2B5636B-57F7-4A53-A648-951BD51D6B6A}"/>
              </a:ext>
            </a:extLst>
          </p:cNvPr>
          <p:cNvSpPr>
            <a:spLocks noGrp="1"/>
          </p:cNvSpPr>
          <p:nvPr>
            <p:ph idx="1"/>
          </p:nvPr>
        </p:nvSpPr>
        <p:spPr/>
        <p:txBody>
          <a:bodyPr vert="horz" lIns="91440" tIns="45720" rIns="91440" bIns="45720" rtlCol="0" anchor="t">
            <a:normAutofit fontScale="92500" lnSpcReduction="10000"/>
          </a:bodyPr>
          <a:lstStyle/>
          <a:p>
            <a:r>
              <a:rPr lang="en-US"/>
              <a:t>MEMBERS OF THE CHURCH</a:t>
            </a:r>
          </a:p>
          <a:p>
            <a:r>
              <a:rPr lang="en-US"/>
              <a:t>SOLD PROPERTY</a:t>
            </a:r>
          </a:p>
          <a:p>
            <a:r>
              <a:rPr lang="en-US"/>
              <a:t>ANANIAS LIED TO THE APOSTLES ABOUT THE TOTAL PROCEEDS WHEN CONFRONTED</a:t>
            </a:r>
          </a:p>
          <a:p>
            <a:r>
              <a:rPr lang="en-US"/>
              <a:t>DESIRED PRAISE OF THE BRETHEREN?</a:t>
            </a:r>
            <a:endParaRPr lang="en-US" dirty="0"/>
          </a:p>
          <a:p>
            <a:r>
              <a:rPr lang="en-US"/>
              <a:t>COST HIM HIS LIFE</a:t>
            </a:r>
            <a:endParaRPr lang="en-US" dirty="0"/>
          </a:p>
          <a:p>
            <a:r>
              <a:rPr lang="en-US"/>
              <a:t>SAPPHIRA CONFRONTED </a:t>
            </a:r>
            <a:endParaRPr lang="en-US" dirty="0"/>
          </a:p>
          <a:p>
            <a:r>
              <a:rPr lang="en-US"/>
              <a:t>LIED ABOUT THE PROCEEDS</a:t>
            </a:r>
            <a:endParaRPr lang="en-US" dirty="0"/>
          </a:p>
          <a:p>
            <a:r>
              <a:rPr lang="en-US"/>
              <a:t>THE COST: HER LIFE</a:t>
            </a:r>
            <a:endParaRPr lang="en-US" dirty="0"/>
          </a:p>
          <a:p>
            <a:r>
              <a:rPr lang="en-US"/>
              <a:t>SIN IS DEATH</a:t>
            </a:r>
            <a:endParaRPr lang="en-US" dirty="0"/>
          </a:p>
          <a:p>
            <a:r>
              <a:rPr lang="en-US" b="1"/>
              <a:t>JAMES 1:14-15:</a:t>
            </a:r>
            <a:endParaRPr lang="en-US" b="1" dirty="0"/>
          </a:p>
          <a:p>
            <a:r>
              <a:rPr lang="en-US" baseline="30000" dirty="0">
                <a:ea typeface="+mn-lt"/>
                <a:cs typeface="+mn-lt"/>
              </a:rPr>
              <a:t> </a:t>
            </a:r>
            <a:r>
              <a:rPr lang="en-US">
                <a:ea typeface="+mn-lt"/>
                <a:cs typeface="+mn-lt"/>
              </a:rPr>
              <a:t>But each one is tempted when he is carried away and enticed by his own lust. </a:t>
            </a:r>
            <a:r>
              <a:rPr lang="en-US" baseline="30000">
                <a:ea typeface="+mn-lt"/>
                <a:cs typeface="+mn-lt"/>
              </a:rPr>
              <a:t>15 </a:t>
            </a:r>
            <a:r>
              <a:rPr lang="en-US">
                <a:ea typeface="+mn-lt"/>
                <a:cs typeface="+mn-lt"/>
              </a:rPr>
              <a:t>Then when lust has conceived, it gives birth to sin; and sin, when it has run its course, brings forth death.</a:t>
            </a:r>
            <a:endParaRPr lang="en-US" dirty="0"/>
          </a:p>
          <a:p>
            <a:endParaRPr lang="en-US" dirty="0"/>
          </a:p>
        </p:txBody>
      </p:sp>
      <p:sp>
        <p:nvSpPr>
          <p:cNvPr id="4" name="Text Placeholder 3">
            <a:extLst>
              <a:ext uri="{FF2B5EF4-FFF2-40B4-BE49-F238E27FC236}">
                <a16:creationId xmlns:a16="http://schemas.microsoft.com/office/drawing/2014/main" id="{6C900DB4-D5DB-4E3C-8475-43E78A8ED396}"/>
              </a:ext>
            </a:extLst>
          </p:cNvPr>
          <p:cNvSpPr>
            <a:spLocks noGrp="1"/>
          </p:cNvSpPr>
          <p:nvPr>
            <p:ph type="body" sz="half" idx="2"/>
          </p:nvPr>
        </p:nvSpPr>
        <p:spPr/>
        <p:txBody>
          <a:bodyPr vert="horz" lIns="91440" tIns="45720" rIns="91440" bIns="45720" rtlCol="0" anchor="t">
            <a:normAutofit/>
          </a:bodyPr>
          <a:lstStyle/>
          <a:p>
            <a:r>
              <a:rPr lang="en-US" sz="2000"/>
              <a:t>ANANIAS AND SAPPHIRA-ACTS 5</a:t>
            </a:r>
          </a:p>
        </p:txBody>
      </p:sp>
    </p:spTree>
    <p:extLst>
      <p:ext uri="{BB962C8B-B14F-4D97-AF65-F5344CB8AC3E}">
        <p14:creationId xmlns:p14="http://schemas.microsoft.com/office/powerpoint/2010/main" val="2612826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1249A-AC6F-4989-84D4-B1B157C5445C}"/>
              </a:ext>
            </a:extLst>
          </p:cNvPr>
          <p:cNvSpPr>
            <a:spLocks noGrp="1"/>
          </p:cNvSpPr>
          <p:nvPr>
            <p:ph type="title"/>
          </p:nvPr>
        </p:nvSpPr>
        <p:spPr/>
        <p:txBody>
          <a:bodyPr>
            <a:normAutofit/>
          </a:bodyPr>
          <a:lstStyle/>
          <a:p>
            <a:r>
              <a:rPr lang="en-US" sz="2200"/>
              <a:t>FALLING AWAY</a:t>
            </a:r>
          </a:p>
        </p:txBody>
      </p:sp>
      <p:sp>
        <p:nvSpPr>
          <p:cNvPr id="3" name="Content Placeholder 2">
            <a:extLst>
              <a:ext uri="{FF2B5EF4-FFF2-40B4-BE49-F238E27FC236}">
                <a16:creationId xmlns:a16="http://schemas.microsoft.com/office/drawing/2014/main" id="{9D913B2D-7E27-477D-8A21-A226833249C7}"/>
              </a:ext>
            </a:extLst>
          </p:cNvPr>
          <p:cNvSpPr>
            <a:spLocks noGrp="1"/>
          </p:cNvSpPr>
          <p:nvPr>
            <p:ph idx="1"/>
          </p:nvPr>
        </p:nvSpPr>
        <p:spPr/>
        <p:txBody>
          <a:bodyPr vert="horz" lIns="91440" tIns="45720" rIns="91440" bIns="45720" rtlCol="0" anchor="t">
            <a:normAutofit/>
          </a:bodyPr>
          <a:lstStyle/>
          <a:p>
            <a:r>
              <a:rPr lang="en-US"/>
              <a:t>CHURCH IN EPHESUS STRONG IN THE FAITH AND GROWING</a:t>
            </a:r>
          </a:p>
          <a:p>
            <a:r>
              <a:rPr lang="en-US"/>
              <a:t>PAUL TAUGHT THERE FOR 3 YEARS-</a:t>
            </a:r>
            <a:r>
              <a:rPr lang="en-US" b="1"/>
              <a:t>ACTS 20:31</a:t>
            </a:r>
          </a:p>
          <a:p>
            <a:r>
              <a:rPr lang="en-US"/>
              <a:t>A LOVE FOR THE TRUTH</a:t>
            </a:r>
          </a:p>
          <a:p>
            <a:r>
              <a:rPr lang="en-US"/>
              <a:t>BURNED BOOKS OF SORCERY</a:t>
            </a:r>
          </a:p>
          <a:p>
            <a:r>
              <a:rPr lang="en-US"/>
              <a:t>A ZEAL FOR GOD</a:t>
            </a:r>
          </a:p>
          <a:p>
            <a:r>
              <a:rPr lang="en-US"/>
              <a:t>LOST THEIR "FIRST LOVE"</a:t>
            </a:r>
            <a:endParaRPr lang="en-US" dirty="0"/>
          </a:p>
          <a:p>
            <a:r>
              <a:rPr lang="en-US"/>
              <a:t>ALLOWED FALSE TEACHINGS</a:t>
            </a:r>
            <a:endParaRPr lang="en-US" dirty="0"/>
          </a:p>
          <a:p>
            <a:r>
              <a:rPr lang="en-US"/>
              <a:t>WARNING OF LOSING LAMPSTAND</a:t>
            </a:r>
            <a:endParaRPr lang="en-US" dirty="0"/>
          </a:p>
          <a:p>
            <a:r>
              <a:rPr lang="en-US"/>
              <a:t>NO LONGER RECOGNIZED AS </a:t>
            </a:r>
            <a:r>
              <a:rPr lang="en-US" b="1" u="sng"/>
              <a:t>HIS</a:t>
            </a:r>
            <a:r>
              <a:rPr lang="en-US" dirty="0"/>
              <a:t> </a:t>
            </a:r>
            <a:r>
              <a:rPr lang="en-US"/>
              <a:t>CHURCH</a:t>
            </a:r>
            <a:endParaRPr lang="en-US" dirty="0"/>
          </a:p>
          <a:p>
            <a:r>
              <a:rPr lang="en-US"/>
              <a:t>THE NEED FOR REPENTANCE</a:t>
            </a:r>
            <a:endParaRPr lang="en-US" dirty="0"/>
          </a:p>
          <a:p>
            <a:endParaRPr lang="en-US" dirty="0"/>
          </a:p>
          <a:p>
            <a:endParaRPr lang="en-US" dirty="0"/>
          </a:p>
        </p:txBody>
      </p:sp>
      <p:sp>
        <p:nvSpPr>
          <p:cNvPr id="4" name="Text Placeholder 3">
            <a:extLst>
              <a:ext uri="{FF2B5EF4-FFF2-40B4-BE49-F238E27FC236}">
                <a16:creationId xmlns:a16="http://schemas.microsoft.com/office/drawing/2014/main" id="{696953F4-0430-48F7-8289-863F4E84E0DB}"/>
              </a:ext>
            </a:extLst>
          </p:cNvPr>
          <p:cNvSpPr>
            <a:spLocks noGrp="1"/>
          </p:cNvSpPr>
          <p:nvPr>
            <p:ph type="body" sz="half" idx="2"/>
          </p:nvPr>
        </p:nvSpPr>
        <p:spPr/>
        <p:txBody>
          <a:bodyPr vert="horz" lIns="91440" tIns="45720" rIns="91440" bIns="45720" rtlCol="0" anchor="t">
            <a:normAutofit/>
          </a:bodyPr>
          <a:lstStyle/>
          <a:p>
            <a:r>
              <a:rPr lang="en-US" sz="2000" dirty="0"/>
              <a:t>CONGREGATIONS CAN FALL </a:t>
            </a:r>
            <a:r>
              <a:rPr lang="en-US" sz="2000"/>
              <a:t>AWAY-</a:t>
            </a:r>
            <a:r>
              <a:rPr lang="en-US" sz="1800"/>
              <a:t>REVELTAION 2</a:t>
            </a:r>
          </a:p>
        </p:txBody>
      </p:sp>
    </p:spTree>
    <p:extLst>
      <p:ext uri="{BB962C8B-B14F-4D97-AF65-F5344CB8AC3E}">
        <p14:creationId xmlns:p14="http://schemas.microsoft.com/office/powerpoint/2010/main" val="2590626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715EB-DAA5-4F49-889D-1AA53A8D4EA5}"/>
              </a:ext>
            </a:extLst>
          </p:cNvPr>
          <p:cNvSpPr>
            <a:spLocks noGrp="1"/>
          </p:cNvSpPr>
          <p:nvPr>
            <p:ph type="title"/>
          </p:nvPr>
        </p:nvSpPr>
        <p:spPr/>
        <p:txBody>
          <a:bodyPr>
            <a:normAutofit/>
          </a:bodyPr>
          <a:lstStyle/>
          <a:p>
            <a:r>
              <a:rPr lang="en-US" sz="2200"/>
              <a:t>FALLING AWAY</a:t>
            </a:r>
          </a:p>
        </p:txBody>
      </p:sp>
      <p:sp>
        <p:nvSpPr>
          <p:cNvPr id="3" name="Content Placeholder 2">
            <a:extLst>
              <a:ext uri="{FF2B5EF4-FFF2-40B4-BE49-F238E27FC236}">
                <a16:creationId xmlns:a16="http://schemas.microsoft.com/office/drawing/2014/main" id="{D0652D37-7BA3-4D1C-A07C-12A315F3CC2E}"/>
              </a:ext>
            </a:extLst>
          </p:cNvPr>
          <p:cNvSpPr>
            <a:spLocks noGrp="1"/>
          </p:cNvSpPr>
          <p:nvPr>
            <p:ph idx="1"/>
          </p:nvPr>
        </p:nvSpPr>
        <p:spPr/>
        <p:txBody>
          <a:bodyPr vert="horz" lIns="91440" tIns="45720" rIns="91440" bIns="45720" rtlCol="0" anchor="t">
            <a:normAutofit/>
          </a:bodyPr>
          <a:lstStyle/>
          <a:p>
            <a:r>
              <a:rPr lang="en-US"/>
              <a:t>HARDSHIPS</a:t>
            </a:r>
          </a:p>
          <a:p>
            <a:r>
              <a:rPr lang="en-US"/>
              <a:t>BELIEVING FALSE TEACHERS</a:t>
            </a:r>
          </a:p>
          <a:p>
            <a:r>
              <a:rPr lang="en-US"/>
              <a:t>DRIFTING AWAY</a:t>
            </a:r>
          </a:p>
          <a:p>
            <a:r>
              <a:rPr lang="en-US"/>
              <a:t>DISPUTES WITH BRETHEREN</a:t>
            </a:r>
            <a:endParaRPr lang="en-US" dirty="0"/>
          </a:p>
          <a:p>
            <a:r>
              <a:rPr lang="en-US"/>
              <a:t>MISBEHAVIOR</a:t>
            </a:r>
            <a:endParaRPr lang="en-US" dirty="0"/>
          </a:p>
          <a:p>
            <a:r>
              <a:rPr lang="en-US"/>
              <a:t>TURN TO GOD!</a:t>
            </a:r>
          </a:p>
          <a:p>
            <a:endParaRPr lang="en-US" dirty="0"/>
          </a:p>
        </p:txBody>
      </p:sp>
      <p:sp>
        <p:nvSpPr>
          <p:cNvPr id="4" name="Text Placeholder 3">
            <a:extLst>
              <a:ext uri="{FF2B5EF4-FFF2-40B4-BE49-F238E27FC236}">
                <a16:creationId xmlns:a16="http://schemas.microsoft.com/office/drawing/2014/main" id="{530FEE80-39FC-45E7-A341-93F2731DC4D1}"/>
              </a:ext>
            </a:extLst>
          </p:cNvPr>
          <p:cNvSpPr>
            <a:spLocks noGrp="1"/>
          </p:cNvSpPr>
          <p:nvPr>
            <p:ph type="body" sz="half" idx="2"/>
          </p:nvPr>
        </p:nvSpPr>
        <p:spPr/>
        <p:txBody>
          <a:bodyPr vert="horz" lIns="91440" tIns="45720" rIns="91440" bIns="45720" rtlCol="0" anchor="t">
            <a:normAutofit/>
          </a:bodyPr>
          <a:lstStyle/>
          <a:p>
            <a:r>
              <a:rPr lang="en-US" sz="2000"/>
              <a:t>MANY CAUSES FOR APOSTASY</a:t>
            </a:r>
          </a:p>
        </p:txBody>
      </p:sp>
    </p:spTree>
    <p:extLst>
      <p:ext uri="{BB962C8B-B14F-4D97-AF65-F5344CB8AC3E}">
        <p14:creationId xmlns:p14="http://schemas.microsoft.com/office/powerpoint/2010/main" val="14308941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0</Words>
  <Application>Microsoft Office PowerPoint</Application>
  <PresentationFormat>Widescreen</PresentationFormat>
  <Paragraphs>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Facet</vt:lpstr>
      <vt:lpstr>FALLING AWAY </vt:lpstr>
      <vt:lpstr>FALLING AWAY</vt:lpstr>
      <vt:lpstr>FALLING AWAY</vt:lpstr>
      <vt:lpstr>FALLING AWAY</vt:lpstr>
      <vt:lpstr>FALLING AWAY</vt:lpstr>
      <vt:lpstr>FALLING AWAY</vt:lpstr>
      <vt:lpstr>FALLING AWAY</vt:lpstr>
      <vt:lpstr>FALLING AWAY</vt:lpstr>
      <vt:lpstr>FALLING AWAY</vt:lpstr>
      <vt:lpstr>FALLING AWAY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323</cp:revision>
  <dcterms:created xsi:type="dcterms:W3CDTF">2021-01-17T04:25:47Z</dcterms:created>
  <dcterms:modified xsi:type="dcterms:W3CDTF">2021-01-17T09:33:02Z</dcterms:modified>
</cp:coreProperties>
</file>