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7BA2D4-24A5-4A25-B857-B44C9DCC1362}" v="139" dt="2021-08-14T23:19:46.900"/>
    <p1510:client id="{7C1BEB1E-BD8A-4827-8D47-1721DFB2878D}" v="2070" dt="2021-08-15T00:30:30.3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1" autoAdjust="0"/>
    <p:restoredTop sz="94660"/>
  </p:normalViewPr>
  <p:slideViewPr>
    <p:cSldViewPr snapToGrid="0">
      <p:cViewPr varScale="1">
        <p:scale>
          <a:sx n="77" d="100"/>
          <a:sy n="77" d="100"/>
        </p:scale>
        <p:origin x="108" y="2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8/14/2021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8/14/2021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8/14/2021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8/14/2021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8/14/2021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8/14/2021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8/14/2021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8/14/2021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8/14/2021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8/14/2021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8/14/2021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8/14/2021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8/14/2021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8/14/2021</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8/14/2021</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YIELD NOT TO TEMPTATION</a:t>
            </a:r>
            <a:br>
              <a:rPr lang="en-US" dirty="0"/>
            </a:br>
            <a:br>
              <a:rPr lang="en-US" sz="2800" b="0" dirty="0">
                <a:ea typeface="+mj-lt"/>
                <a:cs typeface="+mj-lt"/>
              </a:rPr>
            </a:br>
            <a:endParaRPr lang="en-US" sz="2800" b="0" dirty="0">
              <a:ea typeface="+mj-lt"/>
              <a:cs typeface="+mj-lt"/>
            </a:endParaRPr>
          </a:p>
          <a:p>
            <a:r>
              <a:rPr lang="en-US" sz="2800" b="0" dirty="0">
                <a:ea typeface="+mj-lt"/>
                <a:cs typeface="+mj-lt"/>
              </a:rPr>
              <a:t>No temptation has overtaken you except </a:t>
            </a:r>
            <a:r>
              <a:rPr lang="en-US" sz="2800" b="0" i="1" dirty="0">
                <a:ea typeface="+mj-lt"/>
                <a:cs typeface="+mj-lt"/>
              </a:rPr>
              <a:t>something</a:t>
            </a:r>
            <a:r>
              <a:rPr lang="en-US" sz="2800" b="0" dirty="0">
                <a:ea typeface="+mj-lt"/>
                <a:cs typeface="+mj-lt"/>
              </a:rPr>
              <a:t> common to mankind; and God is faithful, so He will not allow you to be </a:t>
            </a:r>
            <a:r>
              <a:rPr lang="en-US" sz="2800" dirty="0">
                <a:ea typeface="+mj-lt"/>
                <a:cs typeface="+mj-lt"/>
              </a:rPr>
              <a:t>tempted</a:t>
            </a:r>
            <a:r>
              <a:rPr lang="en-US" sz="2800" b="0" dirty="0">
                <a:ea typeface="+mj-lt"/>
                <a:cs typeface="+mj-lt"/>
              </a:rPr>
              <a:t> beyond what you are able, but with the temptation will provide the way of escape also, so that you will be able to endure it.</a:t>
            </a:r>
            <a:endParaRPr lang="en-US" sz="2800" dirty="0"/>
          </a:p>
          <a:p>
            <a:endParaRPr lang="en-US" dirty="0"/>
          </a:p>
        </p:txBody>
      </p:sp>
      <p:sp>
        <p:nvSpPr>
          <p:cNvPr id="3" name="Subtitle 2"/>
          <p:cNvSpPr>
            <a:spLocks noGrp="1"/>
          </p:cNvSpPr>
          <p:nvPr>
            <p:ph type="subTitle" idx="1"/>
          </p:nvPr>
        </p:nvSpPr>
        <p:spPr>
          <a:xfrm>
            <a:off x="810001" y="5280847"/>
            <a:ext cx="10572000" cy="703405"/>
          </a:xfrm>
        </p:spPr>
        <p:txBody>
          <a:bodyPr>
            <a:normAutofit/>
          </a:bodyPr>
          <a:lstStyle/>
          <a:p>
            <a:r>
              <a:rPr lang="en-US" sz="3200" dirty="0">
                <a:ea typeface="+mn-lt"/>
                <a:cs typeface="+mn-lt"/>
              </a:rPr>
              <a:t>1 Corinthians 10:13</a:t>
            </a:r>
            <a:endParaRPr lang="en-US" sz="3200" dirty="0"/>
          </a:p>
        </p:txBody>
      </p:sp>
    </p:spTree>
    <p:extLst>
      <p:ext uri="{BB962C8B-B14F-4D97-AF65-F5344CB8AC3E}">
        <p14:creationId xmlns:p14="http://schemas.microsoft.com/office/powerpoint/2010/main" val="2029002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C5A4C-B9CD-4B35-88C2-73190011746C}"/>
              </a:ext>
            </a:extLst>
          </p:cNvPr>
          <p:cNvSpPr>
            <a:spLocks noGrp="1"/>
          </p:cNvSpPr>
          <p:nvPr>
            <p:ph type="title"/>
          </p:nvPr>
        </p:nvSpPr>
        <p:spPr/>
        <p:txBody>
          <a:bodyPr/>
          <a:lstStyle/>
          <a:p>
            <a:r>
              <a:rPr lang="en-US" dirty="0"/>
              <a:t>YIELD NOT TO TEMPTATION</a:t>
            </a:r>
          </a:p>
        </p:txBody>
      </p:sp>
      <p:sp>
        <p:nvSpPr>
          <p:cNvPr id="3" name="Content Placeholder 2">
            <a:extLst>
              <a:ext uri="{FF2B5EF4-FFF2-40B4-BE49-F238E27FC236}">
                <a16:creationId xmlns:a16="http://schemas.microsoft.com/office/drawing/2014/main" id="{4929C442-5FB2-4C06-A2BF-86D5DDC35E5C}"/>
              </a:ext>
            </a:extLst>
          </p:cNvPr>
          <p:cNvSpPr>
            <a:spLocks noGrp="1"/>
          </p:cNvSpPr>
          <p:nvPr>
            <p:ph idx="1"/>
          </p:nvPr>
        </p:nvSpPr>
        <p:spPr>
          <a:xfrm>
            <a:off x="810053" y="2525355"/>
            <a:ext cx="10571892" cy="3333443"/>
          </a:xfrm>
        </p:spPr>
        <p:txBody>
          <a:bodyPr vert="horz" lIns="91440" tIns="45720" rIns="91440" bIns="45720" rtlCol="0" anchor="ctr">
            <a:noAutofit/>
          </a:bodyPr>
          <a:lstStyle/>
          <a:p>
            <a:r>
              <a:rPr lang="en-US" sz="2000" b="1" i="1" u="sng" dirty="0">
                <a:ea typeface="+mn-lt"/>
                <a:cs typeface="+mn-lt"/>
              </a:rPr>
              <a:t>HE WHO IS OUR SAVIOR OUR STRENGTH WILL RENEW-</a:t>
            </a:r>
            <a:r>
              <a:rPr lang="en-US" sz="2000" dirty="0">
                <a:ea typeface="+mn-lt"/>
                <a:cs typeface="+mn-lt"/>
              </a:rPr>
              <a:t>Ephesians 6:10- Finally, be strong in the Lord and in the strength of His might.</a:t>
            </a:r>
          </a:p>
          <a:p>
            <a:r>
              <a:rPr lang="en-US" sz="2000" dirty="0">
                <a:ea typeface="+mn-lt"/>
                <a:cs typeface="+mn-lt"/>
              </a:rPr>
              <a:t>2 Timothy 2:1- You therefore, my son, be strong in the grace that is in Christ Jesus.</a:t>
            </a:r>
          </a:p>
          <a:p>
            <a:r>
              <a:rPr lang="en-US" sz="2000" dirty="0">
                <a:ea typeface="+mn-lt"/>
                <a:cs typeface="+mn-lt"/>
              </a:rPr>
              <a:t>Romans 12:2- And do not be conformed to this world, but be transformed by the </a:t>
            </a:r>
            <a:r>
              <a:rPr lang="en-US" sz="2000" b="1" dirty="0">
                <a:ea typeface="+mn-lt"/>
                <a:cs typeface="+mn-lt"/>
              </a:rPr>
              <a:t>renew</a:t>
            </a:r>
            <a:r>
              <a:rPr lang="en-US" sz="2000" dirty="0">
                <a:ea typeface="+mn-lt"/>
                <a:cs typeface="+mn-lt"/>
              </a:rPr>
              <a:t>ing of your mind, so that you may prove what the will of God is, that which is good and acceptable and perfect.</a:t>
            </a:r>
          </a:p>
          <a:p>
            <a:r>
              <a:rPr lang="en-US" sz="2000" dirty="0">
                <a:ea typeface="+mn-lt"/>
                <a:cs typeface="+mn-lt"/>
              </a:rPr>
              <a:t>2 Corinthians 4:16- Therefore we do not lose heart, but though our outer person is decaying, yet our inner </a:t>
            </a:r>
            <a:r>
              <a:rPr lang="en-US" sz="2000" i="1" dirty="0">
                <a:ea typeface="+mn-lt"/>
                <a:cs typeface="+mn-lt"/>
              </a:rPr>
              <a:t>person</a:t>
            </a:r>
            <a:r>
              <a:rPr lang="en-US" sz="2000" dirty="0">
                <a:ea typeface="+mn-lt"/>
                <a:cs typeface="+mn-lt"/>
              </a:rPr>
              <a:t> is being </a:t>
            </a:r>
            <a:r>
              <a:rPr lang="en-US" sz="2000" b="1" dirty="0">
                <a:ea typeface="+mn-lt"/>
                <a:cs typeface="+mn-lt"/>
              </a:rPr>
              <a:t>renew</a:t>
            </a:r>
            <a:r>
              <a:rPr lang="en-US" sz="2000" dirty="0">
                <a:ea typeface="+mn-lt"/>
                <a:cs typeface="+mn-lt"/>
              </a:rPr>
              <a:t>ed day by day.</a:t>
            </a:r>
          </a:p>
          <a:p>
            <a:r>
              <a:rPr lang="en-US" sz="2000" dirty="0">
                <a:ea typeface="+mn-lt"/>
                <a:cs typeface="+mn-lt"/>
              </a:rPr>
              <a:t>Colossians 3:10-11, Titus 3:5</a:t>
            </a:r>
          </a:p>
          <a:p>
            <a:endParaRPr lang="en-US" b="1" i="1" u="sng" dirty="0"/>
          </a:p>
          <a:p>
            <a:endParaRPr lang="en-US" dirty="0"/>
          </a:p>
        </p:txBody>
      </p:sp>
    </p:spTree>
    <p:extLst>
      <p:ext uri="{BB962C8B-B14F-4D97-AF65-F5344CB8AC3E}">
        <p14:creationId xmlns:p14="http://schemas.microsoft.com/office/powerpoint/2010/main" val="27856283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C5A4C-B9CD-4B35-88C2-73190011746C}"/>
              </a:ext>
            </a:extLst>
          </p:cNvPr>
          <p:cNvSpPr>
            <a:spLocks noGrp="1"/>
          </p:cNvSpPr>
          <p:nvPr>
            <p:ph type="title"/>
          </p:nvPr>
        </p:nvSpPr>
        <p:spPr/>
        <p:txBody>
          <a:bodyPr/>
          <a:lstStyle/>
          <a:p>
            <a:r>
              <a:rPr lang="en-US" dirty="0"/>
              <a:t>YIELD NOT TO TEMPTATION</a:t>
            </a:r>
          </a:p>
        </p:txBody>
      </p:sp>
      <p:sp>
        <p:nvSpPr>
          <p:cNvPr id="3" name="Content Placeholder 2">
            <a:extLst>
              <a:ext uri="{FF2B5EF4-FFF2-40B4-BE49-F238E27FC236}">
                <a16:creationId xmlns:a16="http://schemas.microsoft.com/office/drawing/2014/main" id="{4929C442-5FB2-4C06-A2BF-86D5DDC35E5C}"/>
              </a:ext>
            </a:extLst>
          </p:cNvPr>
          <p:cNvSpPr>
            <a:spLocks noGrp="1"/>
          </p:cNvSpPr>
          <p:nvPr>
            <p:ph idx="1"/>
          </p:nvPr>
        </p:nvSpPr>
        <p:spPr>
          <a:xfrm>
            <a:off x="810053" y="2525355"/>
            <a:ext cx="10571892" cy="3333443"/>
          </a:xfrm>
        </p:spPr>
        <p:txBody>
          <a:bodyPr vert="horz" lIns="91440" tIns="45720" rIns="91440" bIns="45720" rtlCol="0" anchor="ctr">
            <a:noAutofit/>
          </a:bodyPr>
          <a:lstStyle/>
          <a:p>
            <a:r>
              <a:rPr lang="en-US" sz="2000" b="1" i="1" u="sng" dirty="0">
                <a:ea typeface="+mn-lt"/>
                <a:cs typeface="+mn-lt"/>
              </a:rPr>
              <a:t>LOOK EVER TO JESUS, HE’LL CARRY YOU THROUGH</a:t>
            </a:r>
            <a:r>
              <a:rPr lang="en-US" sz="2000" dirty="0">
                <a:ea typeface="+mn-lt"/>
                <a:cs typeface="+mn-lt"/>
              </a:rPr>
              <a:t>- 1 John 2:1-2-My little children, I am writing these things to you so that you may not sin. And if anyone sins, we have an Advocate with the Father, Jesus Christ the righteous; </a:t>
            </a:r>
            <a:r>
              <a:rPr lang="en-US" sz="2000" b="1" baseline="30000" dirty="0">
                <a:ea typeface="+mn-lt"/>
                <a:cs typeface="+mn-lt"/>
              </a:rPr>
              <a:t>2 </a:t>
            </a:r>
            <a:r>
              <a:rPr lang="en-US" sz="2000" dirty="0">
                <a:ea typeface="+mn-lt"/>
                <a:cs typeface="+mn-lt"/>
              </a:rPr>
              <a:t>and He Himself is the propitiation for our sins; and not for ours only, but also for </a:t>
            </a:r>
            <a:r>
              <a:rPr lang="en-US" sz="2000" i="1" dirty="0">
                <a:ea typeface="+mn-lt"/>
                <a:cs typeface="+mn-lt"/>
              </a:rPr>
              <a:t>the sins of</a:t>
            </a:r>
            <a:r>
              <a:rPr lang="en-US" sz="2000" dirty="0">
                <a:ea typeface="+mn-lt"/>
                <a:cs typeface="+mn-lt"/>
              </a:rPr>
              <a:t> the whole world. </a:t>
            </a:r>
            <a:endParaRPr lang="en-US" sz="2000" b="1" i="1" u="sng" dirty="0">
              <a:ea typeface="+mn-lt"/>
              <a:cs typeface="+mn-lt"/>
            </a:endParaRPr>
          </a:p>
          <a:p>
            <a:r>
              <a:rPr lang="en-US" sz="2000" dirty="0">
                <a:ea typeface="+mn-lt"/>
                <a:cs typeface="+mn-lt"/>
              </a:rPr>
              <a:t>Jesus is the way and the way out. </a:t>
            </a:r>
            <a:endParaRPr lang="en-US" sz="2000" b="1" i="1" u="sng" dirty="0">
              <a:ea typeface="+mn-lt"/>
              <a:cs typeface="+mn-lt"/>
            </a:endParaRPr>
          </a:p>
          <a:p>
            <a:r>
              <a:rPr lang="en-US" sz="2000" dirty="0">
                <a:ea typeface="+mn-lt"/>
                <a:cs typeface="+mn-lt"/>
              </a:rPr>
              <a:t>Jesus has been through what we are going through.</a:t>
            </a:r>
          </a:p>
          <a:p>
            <a:r>
              <a:rPr lang="en-US" sz="2000" dirty="0">
                <a:ea typeface="+mn-lt"/>
                <a:cs typeface="+mn-lt"/>
              </a:rPr>
              <a:t>He was tempted and overcame and did not sin. </a:t>
            </a:r>
          </a:p>
          <a:p>
            <a:r>
              <a:rPr lang="en-US" sz="2000" dirty="0">
                <a:ea typeface="+mn-lt"/>
                <a:cs typeface="+mn-lt"/>
              </a:rPr>
              <a:t>He was perfect. Let us strive for perfection here on earth and one day, we will be made perfect, just as our savior and we will spend eternity with Him.</a:t>
            </a:r>
            <a:endParaRPr lang="en-US" sz="2000" dirty="0"/>
          </a:p>
          <a:p>
            <a:endParaRPr lang="en-US" dirty="0"/>
          </a:p>
          <a:p>
            <a:endParaRPr lang="en-US" b="1" i="1" u="sng" dirty="0"/>
          </a:p>
          <a:p>
            <a:endParaRPr lang="en-US" dirty="0"/>
          </a:p>
        </p:txBody>
      </p:sp>
    </p:spTree>
    <p:extLst>
      <p:ext uri="{BB962C8B-B14F-4D97-AF65-F5344CB8AC3E}">
        <p14:creationId xmlns:p14="http://schemas.microsoft.com/office/powerpoint/2010/main" val="2295945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C5A4C-B9CD-4B35-88C2-73190011746C}"/>
              </a:ext>
            </a:extLst>
          </p:cNvPr>
          <p:cNvSpPr>
            <a:spLocks noGrp="1"/>
          </p:cNvSpPr>
          <p:nvPr>
            <p:ph type="title"/>
          </p:nvPr>
        </p:nvSpPr>
        <p:spPr/>
        <p:txBody>
          <a:bodyPr/>
          <a:lstStyle/>
          <a:p>
            <a:r>
              <a:rPr lang="en-US" dirty="0"/>
              <a:t>YIELD NOT TO TEMPTATION</a:t>
            </a:r>
          </a:p>
        </p:txBody>
      </p:sp>
      <p:sp>
        <p:nvSpPr>
          <p:cNvPr id="3" name="Content Placeholder 2">
            <a:extLst>
              <a:ext uri="{FF2B5EF4-FFF2-40B4-BE49-F238E27FC236}">
                <a16:creationId xmlns:a16="http://schemas.microsoft.com/office/drawing/2014/main" id="{4929C442-5FB2-4C06-A2BF-86D5DDC35E5C}"/>
              </a:ext>
            </a:extLst>
          </p:cNvPr>
          <p:cNvSpPr>
            <a:spLocks noGrp="1"/>
          </p:cNvSpPr>
          <p:nvPr>
            <p:ph idx="1"/>
          </p:nvPr>
        </p:nvSpPr>
        <p:spPr>
          <a:xfrm>
            <a:off x="810053" y="2525355"/>
            <a:ext cx="10571892" cy="3333443"/>
          </a:xfrm>
        </p:spPr>
        <p:txBody>
          <a:bodyPr>
            <a:normAutofit/>
          </a:bodyPr>
          <a:lstStyle/>
          <a:p>
            <a:r>
              <a:rPr lang="en-US" sz="2400" b="1" i="1" u="sng" dirty="0">
                <a:ea typeface="+mn-lt"/>
                <a:cs typeface="+mn-lt"/>
              </a:rPr>
              <a:t>ASK THE SAVIOR TO HELP YOU</a:t>
            </a:r>
            <a:r>
              <a:rPr lang="en-US" sz="2400" dirty="0">
                <a:ea typeface="+mn-lt"/>
                <a:cs typeface="+mn-lt"/>
              </a:rPr>
              <a:t>-</a:t>
            </a:r>
            <a:endParaRPr lang="en-US" sz="2400" b="1" i="1" u="sng" dirty="0">
              <a:ea typeface="+mn-lt"/>
              <a:cs typeface="+mn-lt"/>
            </a:endParaRPr>
          </a:p>
          <a:p>
            <a:r>
              <a:rPr lang="en-US" sz="2400" dirty="0">
                <a:ea typeface="+mn-lt"/>
                <a:cs typeface="+mn-lt"/>
              </a:rPr>
              <a:t>We most certainly can address Jesus in prayer. Acts 7:59, 1 Timothy 1:12-13</a:t>
            </a:r>
            <a:endParaRPr lang="en-US" sz="2400" b="1" i="1" u="sng" dirty="0">
              <a:ea typeface="+mn-lt"/>
              <a:cs typeface="+mn-lt"/>
            </a:endParaRPr>
          </a:p>
          <a:p>
            <a:r>
              <a:rPr lang="en-US" sz="2400" dirty="0"/>
              <a:t>Matthew 28:18-All</a:t>
            </a:r>
            <a:r>
              <a:rPr lang="en-US" sz="2400" dirty="0">
                <a:ea typeface="+mn-lt"/>
                <a:cs typeface="+mn-lt"/>
              </a:rPr>
              <a:t> authority in heaven and on earth has been given to Me. </a:t>
            </a:r>
            <a:endParaRPr lang="en-US" sz="2400" dirty="0"/>
          </a:p>
          <a:p>
            <a:r>
              <a:rPr lang="en-US" sz="2400" dirty="0"/>
              <a:t>1 Corinthians 1:2-"Calling on the name of the Lord"</a:t>
            </a:r>
          </a:p>
          <a:p>
            <a:endParaRPr lang="en-US" dirty="0"/>
          </a:p>
          <a:p>
            <a:endParaRPr lang="en-US" b="1" i="1" u="sng" dirty="0"/>
          </a:p>
          <a:p>
            <a:endParaRPr lang="en-US" dirty="0"/>
          </a:p>
        </p:txBody>
      </p:sp>
    </p:spTree>
    <p:extLst>
      <p:ext uri="{BB962C8B-B14F-4D97-AF65-F5344CB8AC3E}">
        <p14:creationId xmlns:p14="http://schemas.microsoft.com/office/powerpoint/2010/main" val="1548969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C5A4C-B9CD-4B35-88C2-73190011746C}"/>
              </a:ext>
            </a:extLst>
          </p:cNvPr>
          <p:cNvSpPr>
            <a:spLocks noGrp="1"/>
          </p:cNvSpPr>
          <p:nvPr>
            <p:ph type="title"/>
          </p:nvPr>
        </p:nvSpPr>
        <p:spPr/>
        <p:txBody>
          <a:bodyPr/>
          <a:lstStyle/>
          <a:p>
            <a:r>
              <a:rPr lang="en-US" dirty="0"/>
              <a:t>YIELD NOT TO TEMPTATION</a:t>
            </a:r>
          </a:p>
        </p:txBody>
      </p:sp>
      <p:sp>
        <p:nvSpPr>
          <p:cNvPr id="3" name="Content Placeholder 2">
            <a:extLst>
              <a:ext uri="{FF2B5EF4-FFF2-40B4-BE49-F238E27FC236}">
                <a16:creationId xmlns:a16="http://schemas.microsoft.com/office/drawing/2014/main" id="{4929C442-5FB2-4C06-A2BF-86D5DDC35E5C}"/>
              </a:ext>
            </a:extLst>
          </p:cNvPr>
          <p:cNvSpPr>
            <a:spLocks noGrp="1"/>
          </p:cNvSpPr>
          <p:nvPr>
            <p:ph idx="1"/>
          </p:nvPr>
        </p:nvSpPr>
        <p:spPr>
          <a:xfrm>
            <a:off x="810053" y="2525355"/>
            <a:ext cx="10571892" cy="3333443"/>
          </a:xfrm>
        </p:spPr>
        <p:txBody>
          <a:bodyPr>
            <a:normAutofit/>
          </a:bodyPr>
          <a:lstStyle/>
          <a:p>
            <a:r>
              <a:rPr lang="en-US" sz="2400" b="1" i="1" u="sng" dirty="0">
                <a:ea typeface="+mn-lt"/>
                <a:cs typeface="+mn-lt"/>
              </a:rPr>
              <a:t>COMFORT, STRENGTHEN AND KEEP YOU</a:t>
            </a:r>
            <a:r>
              <a:rPr lang="en-US" sz="2400" dirty="0">
                <a:ea typeface="+mn-lt"/>
                <a:cs typeface="+mn-lt"/>
              </a:rPr>
              <a:t>-2 Thess. 2:16-17</a:t>
            </a:r>
          </a:p>
          <a:p>
            <a:r>
              <a:rPr lang="en-US" sz="2400" dirty="0">
                <a:ea typeface="+mn-lt"/>
                <a:cs typeface="+mn-lt"/>
              </a:rPr>
              <a:t>Now may our Lord Jesus Christ Himself and God our Father, who has loved us and given us eternal comfort and good hope by grace, </a:t>
            </a:r>
            <a:r>
              <a:rPr lang="en-US" sz="2400" b="1" baseline="30000" dirty="0">
                <a:ea typeface="+mn-lt"/>
                <a:cs typeface="+mn-lt"/>
              </a:rPr>
              <a:t>17 </a:t>
            </a:r>
            <a:r>
              <a:rPr lang="en-US" sz="2400" dirty="0">
                <a:ea typeface="+mn-lt"/>
                <a:cs typeface="+mn-lt"/>
              </a:rPr>
              <a:t>comfort and strengthen your hearts in every good work and word.</a:t>
            </a:r>
          </a:p>
          <a:p>
            <a:endParaRPr lang="en-US" sz="2400" dirty="0"/>
          </a:p>
          <a:p>
            <a:endParaRPr lang="en-US" dirty="0"/>
          </a:p>
          <a:p>
            <a:endParaRPr lang="en-US" b="1" i="1" u="sng" dirty="0"/>
          </a:p>
          <a:p>
            <a:endParaRPr lang="en-US" dirty="0"/>
          </a:p>
        </p:txBody>
      </p:sp>
    </p:spTree>
    <p:extLst>
      <p:ext uri="{BB962C8B-B14F-4D97-AF65-F5344CB8AC3E}">
        <p14:creationId xmlns:p14="http://schemas.microsoft.com/office/powerpoint/2010/main" val="38225199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C5A4C-B9CD-4B35-88C2-73190011746C}"/>
              </a:ext>
            </a:extLst>
          </p:cNvPr>
          <p:cNvSpPr>
            <a:spLocks noGrp="1"/>
          </p:cNvSpPr>
          <p:nvPr>
            <p:ph type="title"/>
          </p:nvPr>
        </p:nvSpPr>
        <p:spPr/>
        <p:txBody>
          <a:bodyPr/>
          <a:lstStyle/>
          <a:p>
            <a:r>
              <a:rPr lang="en-US" dirty="0"/>
              <a:t>YIELD NOT TO TEMPTATION</a:t>
            </a:r>
          </a:p>
        </p:txBody>
      </p:sp>
      <p:sp>
        <p:nvSpPr>
          <p:cNvPr id="3" name="Content Placeholder 2">
            <a:extLst>
              <a:ext uri="{FF2B5EF4-FFF2-40B4-BE49-F238E27FC236}">
                <a16:creationId xmlns:a16="http://schemas.microsoft.com/office/drawing/2014/main" id="{4929C442-5FB2-4C06-A2BF-86D5DDC35E5C}"/>
              </a:ext>
            </a:extLst>
          </p:cNvPr>
          <p:cNvSpPr>
            <a:spLocks noGrp="1"/>
          </p:cNvSpPr>
          <p:nvPr>
            <p:ph idx="1"/>
          </p:nvPr>
        </p:nvSpPr>
        <p:spPr>
          <a:xfrm>
            <a:off x="810053" y="2525355"/>
            <a:ext cx="10571892" cy="3333443"/>
          </a:xfrm>
        </p:spPr>
        <p:txBody>
          <a:bodyPr>
            <a:normAutofit/>
          </a:bodyPr>
          <a:lstStyle/>
          <a:p>
            <a:r>
              <a:rPr lang="en-US" sz="2400" b="1" i="1" u="sng" dirty="0">
                <a:ea typeface="+mn-lt"/>
                <a:cs typeface="+mn-lt"/>
              </a:rPr>
              <a:t>HE IS WILLING TO AID YOU, HE WILL CARRY YOU THROUGH.</a:t>
            </a:r>
            <a:r>
              <a:rPr lang="en-US" sz="2400" dirty="0">
                <a:ea typeface="+mn-lt"/>
                <a:cs typeface="+mn-lt"/>
              </a:rPr>
              <a:t> Hebrews 2:18- For since He Himself was tempted in that which He has suffered, He is able to come to the aid of those who are tempted.</a:t>
            </a:r>
          </a:p>
          <a:p>
            <a:r>
              <a:rPr lang="en-US" sz="2400" dirty="0"/>
              <a:t>Jesus is there for us.</a:t>
            </a:r>
          </a:p>
          <a:p>
            <a:r>
              <a:rPr lang="en-US" sz="2400" dirty="0">
                <a:ea typeface="+mn-lt"/>
                <a:cs typeface="+mn-lt"/>
              </a:rPr>
              <a:t>Keep watching and praying, so that you do not come into temptation; the spirit is willing, but the flesh is weak. Matt 26:41</a:t>
            </a:r>
          </a:p>
          <a:p>
            <a:endParaRPr lang="en-US" sz="2400" dirty="0"/>
          </a:p>
          <a:p>
            <a:endParaRPr lang="en-US" dirty="0"/>
          </a:p>
          <a:p>
            <a:endParaRPr lang="en-US" b="1" i="1" u="sng" dirty="0"/>
          </a:p>
          <a:p>
            <a:endParaRPr lang="en-US" dirty="0"/>
          </a:p>
        </p:txBody>
      </p:sp>
    </p:spTree>
    <p:extLst>
      <p:ext uri="{BB962C8B-B14F-4D97-AF65-F5344CB8AC3E}">
        <p14:creationId xmlns:p14="http://schemas.microsoft.com/office/powerpoint/2010/main" val="11398271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C5A4C-B9CD-4B35-88C2-73190011746C}"/>
              </a:ext>
            </a:extLst>
          </p:cNvPr>
          <p:cNvSpPr>
            <a:spLocks noGrp="1"/>
          </p:cNvSpPr>
          <p:nvPr>
            <p:ph type="title"/>
          </p:nvPr>
        </p:nvSpPr>
        <p:spPr/>
        <p:txBody>
          <a:bodyPr/>
          <a:lstStyle/>
          <a:p>
            <a:r>
              <a:rPr lang="en-US" dirty="0"/>
              <a:t>YIELD NOT TO TEMPTATION</a:t>
            </a:r>
          </a:p>
        </p:txBody>
      </p:sp>
      <p:sp>
        <p:nvSpPr>
          <p:cNvPr id="3" name="Content Placeholder 2">
            <a:extLst>
              <a:ext uri="{FF2B5EF4-FFF2-40B4-BE49-F238E27FC236}">
                <a16:creationId xmlns:a16="http://schemas.microsoft.com/office/drawing/2014/main" id="{4929C442-5FB2-4C06-A2BF-86D5DDC35E5C}"/>
              </a:ext>
            </a:extLst>
          </p:cNvPr>
          <p:cNvSpPr>
            <a:spLocks noGrp="1"/>
          </p:cNvSpPr>
          <p:nvPr>
            <p:ph idx="1"/>
          </p:nvPr>
        </p:nvSpPr>
        <p:spPr>
          <a:xfrm>
            <a:off x="810053" y="2144355"/>
            <a:ext cx="10571892" cy="4589011"/>
          </a:xfrm>
        </p:spPr>
        <p:txBody>
          <a:bodyPr>
            <a:normAutofit fontScale="85000" lnSpcReduction="20000"/>
          </a:bodyPr>
          <a:lstStyle/>
          <a:p>
            <a:endParaRPr lang="en-US" sz="2400" dirty="0">
              <a:ea typeface="+mn-lt"/>
              <a:cs typeface="+mn-lt"/>
            </a:endParaRPr>
          </a:p>
          <a:p>
            <a:endParaRPr lang="en-US" sz="2400" dirty="0">
              <a:ea typeface="+mn-lt"/>
              <a:cs typeface="+mn-lt"/>
            </a:endParaRPr>
          </a:p>
          <a:p>
            <a:endParaRPr lang="en-US" sz="2400" dirty="0">
              <a:ea typeface="+mn-lt"/>
              <a:cs typeface="+mn-lt"/>
            </a:endParaRPr>
          </a:p>
          <a:p>
            <a:r>
              <a:rPr lang="en-US" sz="2400" b="1" u="sng" dirty="0">
                <a:ea typeface="+mn-lt"/>
                <a:cs typeface="+mn-lt"/>
              </a:rPr>
              <a:t>SUMMARY:</a:t>
            </a:r>
            <a:endParaRPr lang="en-US" b="1" u="sng" dirty="0"/>
          </a:p>
          <a:p>
            <a:r>
              <a:rPr lang="en-US" sz="2400" dirty="0">
                <a:ea typeface="+mn-lt"/>
                <a:cs typeface="+mn-lt"/>
              </a:rPr>
              <a:t>Jesus has been through what we go through; He was tempted and did not yield to it.</a:t>
            </a:r>
          </a:p>
          <a:p>
            <a:r>
              <a:rPr lang="en-US" sz="2400" dirty="0">
                <a:ea typeface="+mn-lt"/>
                <a:cs typeface="+mn-lt"/>
              </a:rPr>
              <a:t>If we let Him, Jesus is there to help us through the temptations Satan hurls at us. </a:t>
            </a:r>
          </a:p>
          <a:p>
            <a:r>
              <a:rPr lang="en-US" sz="2400" dirty="0">
                <a:ea typeface="+mn-lt"/>
                <a:cs typeface="+mn-lt"/>
              </a:rPr>
              <a:t>We need to be like Jesus; not just kind hearted to the world, but our brothers and sisters as well.</a:t>
            </a:r>
          </a:p>
          <a:p>
            <a:r>
              <a:rPr lang="en-US" sz="2400" dirty="0">
                <a:ea typeface="+mn-lt"/>
                <a:cs typeface="+mn-lt"/>
              </a:rPr>
              <a:t>We need to remove evil companions from our lives. They only want us to participate in ungodly things.</a:t>
            </a:r>
          </a:p>
          <a:p>
            <a:r>
              <a:rPr lang="en-US" sz="2400" dirty="0">
                <a:ea typeface="+mn-lt"/>
                <a:cs typeface="+mn-lt"/>
              </a:rPr>
              <a:t>We must hold fast to The Faith and know that our faithfulness will get us that crown at the end of the race and spend an eternity in Heaven. </a:t>
            </a:r>
          </a:p>
          <a:p>
            <a:endParaRPr lang="en-US" sz="2400" dirty="0">
              <a:ea typeface="+mn-lt"/>
              <a:cs typeface="+mn-lt"/>
            </a:endParaRPr>
          </a:p>
          <a:p>
            <a:endParaRPr lang="en-US" sz="2400" dirty="0"/>
          </a:p>
          <a:p>
            <a:endParaRPr lang="en-US" dirty="0"/>
          </a:p>
          <a:p>
            <a:endParaRPr lang="en-US" b="1" i="1" u="sng" dirty="0"/>
          </a:p>
          <a:p>
            <a:endParaRPr lang="en-US" dirty="0"/>
          </a:p>
        </p:txBody>
      </p:sp>
    </p:spTree>
    <p:extLst>
      <p:ext uri="{BB962C8B-B14F-4D97-AF65-F5344CB8AC3E}">
        <p14:creationId xmlns:p14="http://schemas.microsoft.com/office/powerpoint/2010/main" val="28780865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C5A4C-B9CD-4B35-88C2-73190011746C}"/>
              </a:ext>
            </a:extLst>
          </p:cNvPr>
          <p:cNvSpPr>
            <a:spLocks noGrp="1"/>
          </p:cNvSpPr>
          <p:nvPr>
            <p:ph type="title"/>
          </p:nvPr>
        </p:nvSpPr>
        <p:spPr/>
        <p:txBody>
          <a:bodyPr/>
          <a:lstStyle/>
          <a:p>
            <a:r>
              <a:rPr lang="en-US" dirty="0"/>
              <a:t>YIELD NOT TO TEMPTATION</a:t>
            </a:r>
          </a:p>
        </p:txBody>
      </p:sp>
      <p:sp>
        <p:nvSpPr>
          <p:cNvPr id="3" name="Content Placeholder 2">
            <a:extLst>
              <a:ext uri="{FF2B5EF4-FFF2-40B4-BE49-F238E27FC236}">
                <a16:creationId xmlns:a16="http://schemas.microsoft.com/office/drawing/2014/main" id="{4929C442-5FB2-4C06-A2BF-86D5DDC35E5C}"/>
              </a:ext>
            </a:extLst>
          </p:cNvPr>
          <p:cNvSpPr>
            <a:spLocks noGrp="1"/>
          </p:cNvSpPr>
          <p:nvPr>
            <p:ph idx="1"/>
          </p:nvPr>
        </p:nvSpPr>
        <p:spPr>
          <a:xfrm>
            <a:off x="810053" y="2144355"/>
            <a:ext cx="10571892" cy="4589011"/>
          </a:xfrm>
        </p:spPr>
        <p:txBody>
          <a:bodyPr>
            <a:normAutofit/>
          </a:bodyPr>
          <a:lstStyle/>
          <a:p>
            <a:endParaRPr lang="en-US" sz="2400" dirty="0">
              <a:ea typeface="+mn-lt"/>
              <a:cs typeface="+mn-lt"/>
            </a:endParaRPr>
          </a:p>
          <a:p>
            <a:endParaRPr lang="en-US" sz="2400" dirty="0">
              <a:ea typeface="+mn-lt"/>
              <a:cs typeface="+mn-lt"/>
            </a:endParaRPr>
          </a:p>
          <a:p>
            <a:endParaRPr lang="en-US" sz="2400" dirty="0">
              <a:ea typeface="+mn-lt"/>
              <a:cs typeface="+mn-lt"/>
            </a:endParaRPr>
          </a:p>
          <a:p>
            <a:endParaRPr lang="en-US" sz="2400" b="1" u="sng" dirty="0">
              <a:ea typeface="+mn-lt"/>
              <a:cs typeface="+mn-lt"/>
            </a:endParaRPr>
          </a:p>
          <a:p>
            <a:endParaRPr lang="en-US" sz="2400" dirty="0">
              <a:ea typeface="+mn-lt"/>
              <a:cs typeface="+mn-lt"/>
            </a:endParaRPr>
          </a:p>
          <a:p>
            <a:endParaRPr lang="en-US" sz="2400" dirty="0"/>
          </a:p>
          <a:p>
            <a:endParaRPr lang="en-US" dirty="0"/>
          </a:p>
          <a:p>
            <a:endParaRPr lang="en-US" b="1" i="1" u="sng" dirty="0"/>
          </a:p>
          <a:p>
            <a:endParaRPr lang="en-US" dirty="0"/>
          </a:p>
        </p:txBody>
      </p:sp>
      <p:pic>
        <p:nvPicPr>
          <p:cNvPr id="4" name="Picture 4" descr="A picture containing text&#10;&#10;Description automatically generated">
            <a:extLst>
              <a:ext uri="{FF2B5EF4-FFF2-40B4-BE49-F238E27FC236}">
                <a16:creationId xmlns:a16="http://schemas.microsoft.com/office/drawing/2014/main" id="{B852FB95-B440-4B66-889A-58FEF194D81A}"/>
              </a:ext>
            </a:extLst>
          </p:cNvPr>
          <p:cNvPicPr>
            <a:picLocks noChangeAspect="1"/>
          </p:cNvPicPr>
          <p:nvPr/>
        </p:nvPicPr>
        <p:blipFill>
          <a:blip r:embed="rId2"/>
          <a:stretch>
            <a:fillRect/>
          </a:stretch>
        </p:blipFill>
        <p:spPr>
          <a:xfrm>
            <a:off x="3205595" y="2198543"/>
            <a:ext cx="5443103" cy="4270663"/>
          </a:xfrm>
          <a:prstGeom prst="rect">
            <a:avLst/>
          </a:prstGeom>
        </p:spPr>
      </p:pic>
    </p:spTree>
    <p:extLst>
      <p:ext uri="{BB962C8B-B14F-4D97-AF65-F5344CB8AC3E}">
        <p14:creationId xmlns:p14="http://schemas.microsoft.com/office/powerpoint/2010/main" val="3196495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C5A4C-B9CD-4B35-88C2-73190011746C}"/>
              </a:ext>
            </a:extLst>
          </p:cNvPr>
          <p:cNvSpPr>
            <a:spLocks noGrp="1"/>
          </p:cNvSpPr>
          <p:nvPr>
            <p:ph type="title"/>
          </p:nvPr>
        </p:nvSpPr>
        <p:spPr/>
        <p:txBody>
          <a:bodyPr/>
          <a:lstStyle/>
          <a:p>
            <a:r>
              <a:rPr lang="en-US" dirty="0"/>
              <a:t>YIELD NOT TO TEMPTATION</a:t>
            </a:r>
          </a:p>
        </p:txBody>
      </p:sp>
      <p:sp>
        <p:nvSpPr>
          <p:cNvPr id="3" name="Content Placeholder 2">
            <a:extLst>
              <a:ext uri="{FF2B5EF4-FFF2-40B4-BE49-F238E27FC236}">
                <a16:creationId xmlns:a16="http://schemas.microsoft.com/office/drawing/2014/main" id="{4929C442-5FB2-4C06-A2BF-86D5DDC35E5C}"/>
              </a:ext>
            </a:extLst>
          </p:cNvPr>
          <p:cNvSpPr>
            <a:spLocks noGrp="1"/>
          </p:cNvSpPr>
          <p:nvPr>
            <p:ph idx="1"/>
          </p:nvPr>
        </p:nvSpPr>
        <p:spPr/>
        <p:txBody>
          <a:bodyPr/>
          <a:lstStyle/>
          <a:p>
            <a:r>
              <a:rPr lang="en-US" sz="2000" dirty="0"/>
              <a:t>1868-Words And Music Composed By Horatio Richard Palmer. (1834-1907)</a:t>
            </a:r>
          </a:p>
          <a:p>
            <a:r>
              <a:rPr lang="en-US" sz="2000" dirty="0"/>
              <a:t>Numerous Passages Talk about "fleeing" from sin-we must flee from sin and Temptation</a:t>
            </a:r>
          </a:p>
          <a:p>
            <a:r>
              <a:rPr lang="en-US" sz="2000" dirty="0">
                <a:ea typeface="+mn-lt"/>
                <a:cs typeface="+mn-lt"/>
              </a:rPr>
              <a:t>1 Corinthians 6:18-</a:t>
            </a:r>
            <a:r>
              <a:rPr lang="en-US" sz="2000" b="1" dirty="0">
                <a:ea typeface="+mn-lt"/>
                <a:cs typeface="+mn-lt"/>
              </a:rPr>
              <a:t> Flee</a:t>
            </a:r>
            <a:r>
              <a:rPr lang="en-US" sz="2000" dirty="0">
                <a:ea typeface="+mn-lt"/>
                <a:cs typeface="+mn-lt"/>
              </a:rPr>
              <a:t> sexual immorality. Every other sin that a person commits is outside the body, but the sexually immoral person sins against his own body.</a:t>
            </a:r>
          </a:p>
          <a:p>
            <a:r>
              <a:rPr lang="en-US" sz="2000" dirty="0"/>
              <a:t>Genesis 39:12-</a:t>
            </a:r>
            <a:r>
              <a:rPr lang="en-US" sz="2000" dirty="0">
                <a:ea typeface="+mn-lt"/>
                <a:cs typeface="+mn-lt"/>
              </a:rPr>
              <a:t>So she grabbed him by his garment, saying, “Sleep with me!” But he left his garment in her hand and fled, and went outside. </a:t>
            </a:r>
            <a:endParaRPr lang="en-US" sz="2000" dirty="0"/>
          </a:p>
          <a:p>
            <a:r>
              <a:rPr lang="en-US" sz="2000" dirty="0"/>
              <a:t>Joseph did not Yield to Temptation.</a:t>
            </a:r>
          </a:p>
          <a:p>
            <a:endParaRPr lang="en-US" dirty="0"/>
          </a:p>
        </p:txBody>
      </p:sp>
    </p:spTree>
    <p:extLst>
      <p:ext uri="{BB962C8B-B14F-4D97-AF65-F5344CB8AC3E}">
        <p14:creationId xmlns:p14="http://schemas.microsoft.com/office/powerpoint/2010/main" val="1773492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C5A4C-B9CD-4B35-88C2-73190011746C}"/>
              </a:ext>
            </a:extLst>
          </p:cNvPr>
          <p:cNvSpPr>
            <a:spLocks noGrp="1"/>
          </p:cNvSpPr>
          <p:nvPr>
            <p:ph type="title"/>
          </p:nvPr>
        </p:nvSpPr>
        <p:spPr/>
        <p:txBody>
          <a:bodyPr/>
          <a:lstStyle/>
          <a:p>
            <a:r>
              <a:rPr lang="en-US" dirty="0"/>
              <a:t>YIELD NOT TO TEMPTATION</a:t>
            </a:r>
          </a:p>
        </p:txBody>
      </p:sp>
      <p:sp>
        <p:nvSpPr>
          <p:cNvPr id="3" name="Content Placeholder 2">
            <a:extLst>
              <a:ext uri="{FF2B5EF4-FFF2-40B4-BE49-F238E27FC236}">
                <a16:creationId xmlns:a16="http://schemas.microsoft.com/office/drawing/2014/main" id="{4929C442-5FB2-4C06-A2BF-86D5DDC35E5C}"/>
              </a:ext>
            </a:extLst>
          </p:cNvPr>
          <p:cNvSpPr>
            <a:spLocks noGrp="1"/>
          </p:cNvSpPr>
          <p:nvPr>
            <p:ph idx="1"/>
          </p:nvPr>
        </p:nvSpPr>
        <p:spPr>
          <a:xfrm>
            <a:off x="654189" y="2248264"/>
            <a:ext cx="10571892" cy="3601875"/>
          </a:xfrm>
        </p:spPr>
        <p:txBody>
          <a:bodyPr>
            <a:normAutofit lnSpcReduction="10000"/>
          </a:bodyPr>
          <a:lstStyle/>
          <a:p>
            <a:r>
              <a:rPr lang="en-US" dirty="0"/>
              <a:t>Song 798. </a:t>
            </a:r>
          </a:p>
          <a:p>
            <a:r>
              <a:rPr lang="en-US" b="1" i="1" u="sng" dirty="0">
                <a:ea typeface="+mn-lt"/>
                <a:cs typeface="+mn-lt"/>
              </a:rPr>
              <a:t>YIELD NOT TO TEMPTATION FOR YIELDING IS SIN</a:t>
            </a:r>
            <a:r>
              <a:rPr lang="en-US" b="1" dirty="0">
                <a:ea typeface="+mn-lt"/>
                <a:cs typeface="+mn-lt"/>
              </a:rPr>
              <a:t>.</a:t>
            </a:r>
            <a:r>
              <a:rPr lang="en-US" dirty="0">
                <a:ea typeface="+mn-lt"/>
                <a:cs typeface="+mn-lt"/>
              </a:rPr>
              <a:t>  JAMES 1:13-16-</a:t>
            </a:r>
            <a:r>
              <a:rPr lang="en-US" sz="2000" dirty="0">
                <a:ea typeface="+mn-lt"/>
                <a:cs typeface="+mn-lt"/>
              </a:rPr>
              <a:t>No one is to say when he is tempted, “I am being tempted by God”; for God cannot be tempted by evil, and He Himself does not tempt anyone. </a:t>
            </a:r>
            <a:r>
              <a:rPr lang="en-US" sz="2000" b="1" baseline="30000" dirty="0">
                <a:ea typeface="+mn-lt"/>
                <a:cs typeface="+mn-lt"/>
              </a:rPr>
              <a:t>14 </a:t>
            </a:r>
            <a:r>
              <a:rPr lang="en-US" sz="2000" dirty="0">
                <a:ea typeface="+mn-lt"/>
                <a:cs typeface="+mn-lt"/>
              </a:rPr>
              <a:t>But each one is tempted when he is carried away and enticed by his own lust. </a:t>
            </a:r>
            <a:r>
              <a:rPr lang="en-US" sz="2000" b="1" baseline="30000" dirty="0">
                <a:ea typeface="+mn-lt"/>
                <a:cs typeface="+mn-lt"/>
              </a:rPr>
              <a:t>15 </a:t>
            </a:r>
            <a:r>
              <a:rPr lang="en-US" sz="2000" dirty="0">
                <a:ea typeface="+mn-lt"/>
                <a:cs typeface="+mn-lt"/>
              </a:rPr>
              <a:t>Then when lust has conceived, it gives birth to sin; and sin, when it has run its course, brings forth death. </a:t>
            </a:r>
            <a:r>
              <a:rPr lang="en-US" sz="2000" b="1" baseline="30000" dirty="0">
                <a:ea typeface="+mn-lt"/>
                <a:cs typeface="+mn-lt"/>
              </a:rPr>
              <a:t> </a:t>
            </a:r>
            <a:r>
              <a:rPr lang="en-US" sz="2000" dirty="0">
                <a:ea typeface="+mn-lt"/>
                <a:cs typeface="+mn-lt"/>
              </a:rPr>
              <a:t>Do not be deceived, my beloved brothers </a:t>
            </a:r>
            <a:r>
              <a:rPr lang="en-US" sz="2000" i="1" dirty="0">
                <a:ea typeface="+mn-lt"/>
                <a:cs typeface="+mn-lt"/>
              </a:rPr>
              <a:t>and sisters</a:t>
            </a:r>
            <a:r>
              <a:rPr lang="en-US" sz="2000" dirty="0">
                <a:ea typeface="+mn-lt"/>
                <a:cs typeface="+mn-lt"/>
              </a:rPr>
              <a:t>.</a:t>
            </a:r>
          </a:p>
          <a:p>
            <a:r>
              <a:rPr lang="en-US" sz="2000" dirty="0"/>
              <a:t>Romans 6:16-</a:t>
            </a:r>
            <a:r>
              <a:rPr lang="en-US" sz="2000" dirty="0">
                <a:ea typeface="+mn-lt"/>
                <a:cs typeface="+mn-lt"/>
              </a:rPr>
              <a:t>Do you not know that </a:t>
            </a:r>
            <a:r>
              <a:rPr lang="en-US" sz="2000" i="1" dirty="0">
                <a:ea typeface="+mn-lt"/>
                <a:cs typeface="+mn-lt"/>
              </a:rPr>
              <a:t>the one</a:t>
            </a:r>
            <a:r>
              <a:rPr lang="en-US" sz="2000" dirty="0">
                <a:ea typeface="+mn-lt"/>
                <a:cs typeface="+mn-lt"/>
              </a:rPr>
              <a:t> to whom you present yourselves </a:t>
            </a:r>
            <a:r>
              <a:rPr lang="en-US" sz="2000" i="1" dirty="0">
                <a:ea typeface="+mn-lt"/>
                <a:cs typeface="+mn-lt"/>
              </a:rPr>
              <a:t>as</a:t>
            </a:r>
            <a:r>
              <a:rPr lang="en-US" sz="2000" dirty="0">
                <a:ea typeface="+mn-lt"/>
                <a:cs typeface="+mn-lt"/>
              </a:rPr>
              <a:t> slaves for obedience, you are slaves of </a:t>
            </a:r>
            <a:r>
              <a:rPr lang="en-US" sz="2000" i="1" dirty="0">
                <a:ea typeface="+mn-lt"/>
                <a:cs typeface="+mn-lt"/>
              </a:rPr>
              <a:t>that same one</a:t>
            </a:r>
            <a:r>
              <a:rPr lang="en-US" sz="2000" dirty="0">
                <a:ea typeface="+mn-lt"/>
                <a:cs typeface="+mn-lt"/>
              </a:rPr>
              <a:t> whom you obey, either of sin resulting in death, or of obedience resulting in righteousness?</a:t>
            </a:r>
          </a:p>
          <a:p>
            <a:r>
              <a:rPr lang="en-US" sz="2000" dirty="0">
                <a:ea typeface="+mn-lt"/>
                <a:cs typeface="+mn-lt"/>
              </a:rPr>
              <a:t>Who is your master?</a:t>
            </a:r>
          </a:p>
          <a:p>
            <a:endParaRPr lang="en-US" dirty="0"/>
          </a:p>
        </p:txBody>
      </p:sp>
    </p:spTree>
    <p:extLst>
      <p:ext uri="{BB962C8B-B14F-4D97-AF65-F5344CB8AC3E}">
        <p14:creationId xmlns:p14="http://schemas.microsoft.com/office/powerpoint/2010/main" val="799264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C5A4C-B9CD-4B35-88C2-73190011746C}"/>
              </a:ext>
            </a:extLst>
          </p:cNvPr>
          <p:cNvSpPr>
            <a:spLocks noGrp="1"/>
          </p:cNvSpPr>
          <p:nvPr>
            <p:ph type="title"/>
          </p:nvPr>
        </p:nvSpPr>
        <p:spPr/>
        <p:txBody>
          <a:bodyPr/>
          <a:lstStyle/>
          <a:p>
            <a:r>
              <a:rPr lang="en-US" dirty="0"/>
              <a:t>YIELD NOT TO TEMPTATION</a:t>
            </a:r>
          </a:p>
        </p:txBody>
      </p:sp>
      <p:sp>
        <p:nvSpPr>
          <p:cNvPr id="3" name="Content Placeholder 2">
            <a:extLst>
              <a:ext uri="{FF2B5EF4-FFF2-40B4-BE49-F238E27FC236}">
                <a16:creationId xmlns:a16="http://schemas.microsoft.com/office/drawing/2014/main" id="{4929C442-5FB2-4C06-A2BF-86D5DDC35E5C}"/>
              </a:ext>
            </a:extLst>
          </p:cNvPr>
          <p:cNvSpPr>
            <a:spLocks noGrp="1"/>
          </p:cNvSpPr>
          <p:nvPr>
            <p:ph idx="1"/>
          </p:nvPr>
        </p:nvSpPr>
        <p:spPr>
          <a:xfrm>
            <a:off x="810053" y="2256923"/>
            <a:ext cx="10571892" cy="3601875"/>
          </a:xfrm>
        </p:spPr>
        <p:txBody>
          <a:bodyPr/>
          <a:lstStyle/>
          <a:p>
            <a:r>
              <a:rPr lang="en-US" sz="2000" dirty="0"/>
              <a:t>Demas</a:t>
            </a:r>
          </a:p>
          <a:p>
            <a:r>
              <a:rPr lang="en-US" sz="2000" dirty="0"/>
              <a:t>2 Timothy 4:10-</a:t>
            </a:r>
            <a:r>
              <a:rPr lang="en-US" sz="2000" dirty="0">
                <a:ea typeface="+mn-lt"/>
                <a:cs typeface="+mn-lt"/>
              </a:rPr>
              <a:t>For </a:t>
            </a:r>
            <a:r>
              <a:rPr lang="en-US" sz="2000" b="1" dirty="0">
                <a:ea typeface="+mn-lt"/>
                <a:cs typeface="+mn-lt"/>
              </a:rPr>
              <a:t>Demas</a:t>
            </a:r>
            <a:r>
              <a:rPr lang="en-US" sz="2000" dirty="0">
                <a:ea typeface="+mn-lt"/>
                <a:cs typeface="+mn-lt"/>
              </a:rPr>
              <a:t>, in love with this present world, has deserted me and gone to Thessalonica. Crescens has gone to Galatia, Titus to Dalmatia.</a:t>
            </a:r>
            <a:endParaRPr lang="en-US" sz="2000" dirty="0"/>
          </a:p>
          <a:p>
            <a:r>
              <a:rPr lang="en-US" sz="2000" dirty="0"/>
              <a:t>Demas gave in to temptation</a:t>
            </a:r>
          </a:p>
          <a:p>
            <a:r>
              <a:rPr lang="en-US" sz="2000" dirty="0"/>
              <a:t>Jesus did not give in to temptation and He is our example. -2 Corinthians 5:21-</a:t>
            </a:r>
            <a:r>
              <a:rPr lang="en-US" sz="2000" dirty="0">
                <a:ea typeface="+mn-lt"/>
                <a:cs typeface="+mn-lt"/>
              </a:rPr>
              <a:t>He made Him who knew no sin </a:t>
            </a:r>
            <a:r>
              <a:rPr lang="en-US" sz="2000" i="1" dirty="0">
                <a:ea typeface="+mn-lt"/>
                <a:cs typeface="+mn-lt"/>
              </a:rPr>
              <a:t>to be</a:t>
            </a:r>
            <a:r>
              <a:rPr lang="en-US" sz="2000" dirty="0">
                <a:ea typeface="+mn-lt"/>
                <a:cs typeface="+mn-lt"/>
              </a:rPr>
              <a:t> sin in our behalf, so that we might become the righteousness of God in Him.</a:t>
            </a:r>
            <a:endParaRPr lang="en-US" sz="2000" dirty="0"/>
          </a:p>
          <a:p>
            <a:r>
              <a:rPr lang="en-US" sz="2000" dirty="0"/>
              <a:t>Was tempted-Luke 4:1-13</a:t>
            </a:r>
          </a:p>
          <a:p>
            <a:endParaRPr lang="en-US" dirty="0"/>
          </a:p>
        </p:txBody>
      </p:sp>
    </p:spTree>
    <p:extLst>
      <p:ext uri="{BB962C8B-B14F-4D97-AF65-F5344CB8AC3E}">
        <p14:creationId xmlns:p14="http://schemas.microsoft.com/office/powerpoint/2010/main" val="1883708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C5A4C-B9CD-4B35-88C2-73190011746C}"/>
              </a:ext>
            </a:extLst>
          </p:cNvPr>
          <p:cNvSpPr>
            <a:spLocks noGrp="1"/>
          </p:cNvSpPr>
          <p:nvPr>
            <p:ph type="title"/>
          </p:nvPr>
        </p:nvSpPr>
        <p:spPr/>
        <p:txBody>
          <a:bodyPr/>
          <a:lstStyle/>
          <a:p>
            <a:r>
              <a:rPr lang="en-US" dirty="0"/>
              <a:t>YIELD NOT TO TEMPTATION</a:t>
            </a:r>
          </a:p>
        </p:txBody>
      </p:sp>
      <p:sp>
        <p:nvSpPr>
          <p:cNvPr id="3" name="Content Placeholder 2">
            <a:extLst>
              <a:ext uri="{FF2B5EF4-FFF2-40B4-BE49-F238E27FC236}">
                <a16:creationId xmlns:a16="http://schemas.microsoft.com/office/drawing/2014/main" id="{4929C442-5FB2-4C06-A2BF-86D5DDC35E5C}"/>
              </a:ext>
            </a:extLst>
          </p:cNvPr>
          <p:cNvSpPr>
            <a:spLocks noGrp="1"/>
          </p:cNvSpPr>
          <p:nvPr>
            <p:ph idx="1"/>
          </p:nvPr>
        </p:nvSpPr>
        <p:spPr>
          <a:xfrm>
            <a:off x="810053" y="2256923"/>
            <a:ext cx="10571892" cy="3601875"/>
          </a:xfrm>
        </p:spPr>
        <p:txBody>
          <a:bodyPr/>
          <a:lstStyle/>
          <a:p>
            <a:r>
              <a:rPr lang="en-US" sz="2000" b="1" i="1" u="sng" dirty="0"/>
              <a:t>EACH VICTORY WILL HELP YOU SOME OTHER TO WIN. </a:t>
            </a:r>
            <a:r>
              <a:rPr lang="en-US" sz="2000" dirty="0"/>
              <a:t> 1 Corinthians 10:13</a:t>
            </a:r>
          </a:p>
          <a:p>
            <a:r>
              <a:rPr lang="en-US" sz="2000" dirty="0"/>
              <a:t>God wants us to win and has provided a way of escape.</a:t>
            </a:r>
          </a:p>
          <a:p>
            <a:r>
              <a:rPr lang="en-US" sz="2000" b="1" i="1" u="sng" dirty="0"/>
              <a:t>FIGHT MANFULLY ONWARD, DARK PASSIONS SUBDUE.</a:t>
            </a:r>
            <a:r>
              <a:rPr lang="en-US" sz="2000" dirty="0"/>
              <a:t> 1 Peter 2:11, Galatians 5:24</a:t>
            </a:r>
          </a:p>
          <a:p>
            <a:r>
              <a:rPr lang="en-US" sz="2000" dirty="0"/>
              <a:t>1 Timothy 6:12-</a:t>
            </a:r>
            <a:r>
              <a:rPr lang="en-US" sz="2000" dirty="0">
                <a:ea typeface="+mn-lt"/>
                <a:cs typeface="+mn-lt"/>
              </a:rPr>
              <a:t>Fight the good fight of faith; take hold of the eternal life to which you were called, and </a:t>
            </a:r>
            <a:r>
              <a:rPr lang="en-US" sz="2000" i="1" dirty="0">
                <a:ea typeface="+mn-lt"/>
                <a:cs typeface="+mn-lt"/>
              </a:rPr>
              <a:t>for which</a:t>
            </a:r>
            <a:r>
              <a:rPr lang="en-US" sz="2000" dirty="0">
                <a:ea typeface="+mn-lt"/>
                <a:cs typeface="+mn-lt"/>
              </a:rPr>
              <a:t> you made the good confession in the presence of many witnesses.</a:t>
            </a:r>
          </a:p>
          <a:p>
            <a:r>
              <a:rPr lang="en-US" sz="2000" dirty="0"/>
              <a:t>Keep your eyes on the prize: Heaven.</a:t>
            </a:r>
          </a:p>
          <a:p>
            <a:r>
              <a:rPr lang="en-US" sz="2000" dirty="0"/>
              <a:t>LOOK EVER TO JESUS, HE’LL CARRY YOU THROUGH-MATTHEW 11:28</a:t>
            </a:r>
          </a:p>
        </p:txBody>
      </p:sp>
    </p:spTree>
    <p:extLst>
      <p:ext uri="{BB962C8B-B14F-4D97-AF65-F5344CB8AC3E}">
        <p14:creationId xmlns:p14="http://schemas.microsoft.com/office/powerpoint/2010/main" val="322350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C5A4C-B9CD-4B35-88C2-73190011746C}"/>
              </a:ext>
            </a:extLst>
          </p:cNvPr>
          <p:cNvSpPr>
            <a:spLocks noGrp="1"/>
          </p:cNvSpPr>
          <p:nvPr>
            <p:ph type="title"/>
          </p:nvPr>
        </p:nvSpPr>
        <p:spPr/>
        <p:txBody>
          <a:bodyPr/>
          <a:lstStyle/>
          <a:p>
            <a:r>
              <a:rPr lang="en-US" dirty="0"/>
              <a:t>YIELD NOT TO TEMPTATION</a:t>
            </a:r>
          </a:p>
        </p:txBody>
      </p:sp>
      <p:sp>
        <p:nvSpPr>
          <p:cNvPr id="3" name="Content Placeholder 2">
            <a:extLst>
              <a:ext uri="{FF2B5EF4-FFF2-40B4-BE49-F238E27FC236}">
                <a16:creationId xmlns:a16="http://schemas.microsoft.com/office/drawing/2014/main" id="{4929C442-5FB2-4C06-A2BF-86D5DDC35E5C}"/>
              </a:ext>
            </a:extLst>
          </p:cNvPr>
          <p:cNvSpPr>
            <a:spLocks noGrp="1"/>
          </p:cNvSpPr>
          <p:nvPr>
            <p:ph idx="1"/>
          </p:nvPr>
        </p:nvSpPr>
        <p:spPr>
          <a:xfrm>
            <a:off x="810053" y="2256923"/>
            <a:ext cx="10571892" cy="3601875"/>
          </a:xfrm>
        </p:spPr>
        <p:txBody>
          <a:bodyPr/>
          <a:lstStyle/>
          <a:p>
            <a:r>
              <a:rPr lang="en-US" sz="2000" b="1" i="1" u="sng" dirty="0"/>
              <a:t>SHUN EVIL COMPANIONS, BAD LANGUAGE DISDAIN</a:t>
            </a:r>
            <a:r>
              <a:rPr lang="en-US" sz="2000" dirty="0"/>
              <a:t> -1 Corinthians 15:33-</a:t>
            </a:r>
            <a:r>
              <a:rPr lang="en-US" sz="2000" dirty="0">
                <a:ea typeface="+mn-lt"/>
                <a:cs typeface="+mn-lt"/>
              </a:rPr>
              <a:t>Do not be deceived: “Bad company corrupts good morals.”</a:t>
            </a:r>
          </a:p>
          <a:p>
            <a:r>
              <a:rPr lang="en-US" sz="2000" dirty="0"/>
              <a:t>Mind the company we keep.</a:t>
            </a:r>
          </a:p>
          <a:p>
            <a:r>
              <a:rPr lang="en-US" sz="2000" dirty="0">
                <a:ea typeface="+mn-lt"/>
                <a:cs typeface="+mn-lt"/>
              </a:rPr>
              <a:t>Let no unwholesome word come out of your mouth, but if </a:t>
            </a:r>
            <a:r>
              <a:rPr lang="en-US" sz="2000" i="1" dirty="0">
                <a:ea typeface="+mn-lt"/>
                <a:cs typeface="+mn-lt"/>
              </a:rPr>
              <a:t>there is</a:t>
            </a:r>
            <a:r>
              <a:rPr lang="en-US" sz="2000" dirty="0">
                <a:ea typeface="+mn-lt"/>
                <a:cs typeface="+mn-lt"/>
              </a:rPr>
              <a:t> any good </a:t>
            </a:r>
            <a:r>
              <a:rPr lang="en-US" sz="2000" i="1" dirty="0">
                <a:ea typeface="+mn-lt"/>
                <a:cs typeface="+mn-lt"/>
              </a:rPr>
              <a:t>word</a:t>
            </a:r>
            <a:r>
              <a:rPr lang="en-US" sz="2000" dirty="0">
                <a:ea typeface="+mn-lt"/>
                <a:cs typeface="+mn-lt"/>
              </a:rPr>
              <a:t> for edification according to the need </a:t>
            </a:r>
            <a:r>
              <a:rPr lang="en-US" sz="2000" i="1" dirty="0">
                <a:ea typeface="+mn-lt"/>
                <a:cs typeface="+mn-lt"/>
              </a:rPr>
              <a:t>of the moment, say that</a:t>
            </a:r>
            <a:r>
              <a:rPr lang="en-US" sz="2000" dirty="0">
                <a:ea typeface="+mn-lt"/>
                <a:cs typeface="+mn-lt"/>
              </a:rPr>
              <a:t>, so that it will give grace to those who hear.-EPH 4:29</a:t>
            </a:r>
          </a:p>
          <a:p>
            <a:r>
              <a:rPr lang="en-US" sz="2000" dirty="0">
                <a:ea typeface="+mn-lt"/>
                <a:cs typeface="+mn-lt"/>
              </a:rPr>
              <a:t>PSALMS 34:13-14- Keep your tongue from evil And your lips from speaking deceit. Turn from evil and do good; Seek peace and pursue it.</a:t>
            </a:r>
          </a:p>
          <a:p>
            <a:r>
              <a:rPr lang="en-US" sz="2000" dirty="0"/>
              <a:t>We aren't better than the world, we are different.</a:t>
            </a:r>
          </a:p>
          <a:p>
            <a:endParaRPr lang="en-US" dirty="0"/>
          </a:p>
        </p:txBody>
      </p:sp>
    </p:spTree>
    <p:extLst>
      <p:ext uri="{BB962C8B-B14F-4D97-AF65-F5344CB8AC3E}">
        <p14:creationId xmlns:p14="http://schemas.microsoft.com/office/powerpoint/2010/main" val="1012291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C5A4C-B9CD-4B35-88C2-73190011746C}"/>
              </a:ext>
            </a:extLst>
          </p:cNvPr>
          <p:cNvSpPr>
            <a:spLocks noGrp="1"/>
          </p:cNvSpPr>
          <p:nvPr>
            <p:ph type="title"/>
          </p:nvPr>
        </p:nvSpPr>
        <p:spPr/>
        <p:txBody>
          <a:bodyPr/>
          <a:lstStyle/>
          <a:p>
            <a:r>
              <a:rPr lang="en-US" dirty="0"/>
              <a:t>YIELD NOT TO TEMPTATION</a:t>
            </a:r>
          </a:p>
        </p:txBody>
      </p:sp>
      <p:sp>
        <p:nvSpPr>
          <p:cNvPr id="3" name="Content Placeholder 2">
            <a:extLst>
              <a:ext uri="{FF2B5EF4-FFF2-40B4-BE49-F238E27FC236}">
                <a16:creationId xmlns:a16="http://schemas.microsoft.com/office/drawing/2014/main" id="{4929C442-5FB2-4C06-A2BF-86D5DDC35E5C}"/>
              </a:ext>
            </a:extLst>
          </p:cNvPr>
          <p:cNvSpPr>
            <a:spLocks noGrp="1"/>
          </p:cNvSpPr>
          <p:nvPr>
            <p:ph idx="1"/>
          </p:nvPr>
        </p:nvSpPr>
        <p:spPr>
          <a:xfrm>
            <a:off x="810053" y="2256923"/>
            <a:ext cx="10571892" cy="3601875"/>
          </a:xfrm>
        </p:spPr>
        <p:txBody>
          <a:bodyPr/>
          <a:lstStyle/>
          <a:p>
            <a:r>
              <a:rPr lang="en-US" sz="2000" b="1" i="1" u="sng" dirty="0"/>
              <a:t>GOD'S NAME HOLD IN REVERENCE,  NOR TAKE IT IN VAIN</a:t>
            </a:r>
            <a:r>
              <a:rPr lang="en-US" sz="2000" dirty="0"/>
              <a:t> -Psalms 89:6-7</a:t>
            </a:r>
            <a:endParaRPr lang="en-US" sz="2000" dirty="0">
              <a:ea typeface="+mn-lt"/>
              <a:cs typeface="+mn-lt"/>
            </a:endParaRPr>
          </a:p>
          <a:p>
            <a:r>
              <a:rPr lang="en-US" sz="2000" dirty="0"/>
              <a:t>We need to fear and respect God. We are worthy of nothing. Humble yourselves, church!</a:t>
            </a:r>
          </a:p>
          <a:p>
            <a:r>
              <a:rPr lang="en-US" sz="2000" b="1" i="1" u="sng" dirty="0"/>
              <a:t>BE THOUGHTFUL AND EARNEST, KIND-HEARTED AND TRUE</a:t>
            </a:r>
            <a:r>
              <a:rPr lang="en-US" sz="2000" dirty="0"/>
              <a:t>-Ephesians 4:31-32-</a:t>
            </a:r>
            <a:r>
              <a:rPr lang="en-US" sz="2000" dirty="0">
                <a:ea typeface="+mn-lt"/>
                <a:cs typeface="+mn-lt"/>
              </a:rPr>
              <a:t>All bitterness, wrath, anger, clamor, and slander must be removed from you, along with all malice. </a:t>
            </a:r>
            <a:r>
              <a:rPr lang="en-US" sz="2000" b="1" baseline="30000" dirty="0">
                <a:ea typeface="+mn-lt"/>
                <a:cs typeface="+mn-lt"/>
              </a:rPr>
              <a:t>32 </a:t>
            </a:r>
            <a:r>
              <a:rPr lang="en-US" sz="2000" dirty="0">
                <a:ea typeface="+mn-lt"/>
                <a:cs typeface="+mn-lt"/>
              </a:rPr>
              <a:t>Be kind to one another, compassionate, forgiving each other, just as God in Christ also has forgiven you.</a:t>
            </a:r>
          </a:p>
          <a:p>
            <a:r>
              <a:rPr lang="en-US" sz="2000" dirty="0"/>
              <a:t>4:26-B</a:t>
            </a:r>
            <a:r>
              <a:rPr lang="en-US" sz="2000" cap="small" dirty="0">
                <a:ea typeface="+mn-lt"/>
                <a:cs typeface="+mn-lt"/>
              </a:rPr>
              <a:t>e angry, and </a:t>
            </a:r>
            <a:r>
              <a:rPr lang="en-US" sz="2000" i="1" cap="small" dirty="0">
                <a:ea typeface="+mn-lt"/>
                <a:cs typeface="+mn-lt"/>
              </a:rPr>
              <a:t>yet</a:t>
            </a:r>
            <a:r>
              <a:rPr lang="en-US" sz="2000" cap="small" dirty="0">
                <a:ea typeface="+mn-lt"/>
                <a:cs typeface="+mn-lt"/>
              </a:rPr>
              <a:t> do not sin</a:t>
            </a:r>
            <a:r>
              <a:rPr lang="en-US" sz="2000" dirty="0">
                <a:ea typeface="+mn-lt"/>
                <a:cs typeface="+mn-lt"/>
              </a:rPr>
              <a:t>; do not let the sun go down on your anger. </a:t>
            </a:r>
          </a:p>
          <a:p>
            <a:r>
              <a:rPr lang="en-US" sz="2000" dirty="0"/>
              <a:t>We must control our emotions.</a:t>
            </a:r>
          </a:p>
          <a:p>
            <a:endParaRPr lang="en-US" dirty="0"/>
          </a:p>
        </p:txBody>
      </p:sp>
    </p:spTree>
    <p:extLst>
      <p:ext uri="{BB962C8B-B14F-4D97-AF65-F5344CB8AC3E}">
        <p14:creationId xmlns:p14="http://schemas.microsoft.com/office/powerpoint/2010/main" val="2798237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C5A4C-B9CD-4B35-88C2-73190011746C}"/>
              </a:ext>
            </a:extLst>
          </p:cNvPr>
          <p:cNvSpPr>
            <a:spLocks noGrp="1"/>
          </p:cNvSpPr>
          <p:nvPr>
            <p:ph type="title"/>
          </p:nvPr>
        </p:nvSpPr>
        <p:spPr/>
        <p:txBody>
          <a:bodyPr/>
          <a:lstStyle/>
          <a:p>
            <a:r>
              <a:rPr lang="en-US" dirty="0"/>
              <a:t>YIELD NOT TO TEMPTATION</a:t>
            </a:r>
          </a:p>
        </p:txBody>
      </p:sp>
      <p:sp>
        <p:nvSpPr>
          <p:cNvPr id="3" name="Content Placeholder 2">
            <a:extLst>
              <a:ext uri="{FF2B5EF4-FFF2-40B4-BE49-F238E27FC236}">
                <a16:creationId xmlns:a16="http://schemas.microsoft.com/office/drawing/2014/main" id="{4929C442-5FB2-4C06-A2BF-86D5DDC35E5C}"/>
              </a:ext>
            </a:extLst>
          </p:cNvPr>
          <p:cNvSpPr>
            <a:spLocks noGrp="1"/>
          </p:cNvSpPr>
          <p:nvPr>
            <p:ph idx="1"/>
          </p:nvPr>
        </p:nvSpPr>
        <p:spPr>
          <a:xfrm>
            <a:off x="810053" y="2256923"/>
            <a:ext cx="10571892" cy="3601875"/>
          </a:xfrm>
        </p:spPr>
        <p:txBody>
          <a:bodyPr/>
          <a:lstStyle/>
          <a:p>
            <a:r>
              <a:rPr lang="en-US" sz="2000" b="1" i="1" u="sng" dirty="0">
                <a:ea typeface="+mn-lt"/>
                <a:cs typeface="+mn-lt"/>
              </a:rPr>
              <a:t>LOOK EVER TO JESUS HE WILL CARRY YOU THROUGH</a:t>
            </a:r>
            <a:r>
              <a:rPr lang="en-US" sz="2000" dirty="0">
                <a:ea typeface="+mn-lt"/>
                <a:cs typeface="+mn-lt"/>
              </a:rPr>
              <a:t>-Psalm 141:8- For my eyes are toward You, </a:t>
            </a:r>
            <a:r>
              <a:rPr lang="en-US" sz="2000" cap="small" dirty="0">
                <a:ea typeface="+mn-lt"/>
                <a:cs typeface="+mn-lt"/>
              </a:rPr>
              <a:t>God</a:t>
            </a:r>
            <a:r>
              <a:rPr lang="en-US" sz="2000" dirty="0">
                <a:ea typeface="+mn-lt"/>
                <a:cs typeface="+mn-lt"/>
              </a:rPr>
              <a:t>, the Lord; In You I take refuge; do not leave me defenseless.</a:t>
            </a:r>
          </a:p>
          <a:p>
            <a:r>
              <a:rPr lang="en-US" sz="2000" dirty="0"/>
              <a:t>Matthew 11:28-</a:t>
            </a:r>
            <a:r>
              <a:rPr lang="en-US" sz="2000" dirty="0">
                <a:ea typeface="+mn-lt"/>
                <a:cs typeface="+mn-lt"/>
              </a:rPr>
              <a:t> Come to Me, all who are weary and burdened, and I will give you rest.</a:t>
            </a:r>
            <a:endParaRPr lang="en-US" sz="2000" dirty="0"/>
          </a:p>
          <a:p>
            <a:r>
              <a:rPr lang="en-US" sz="2000" b="1" i="1" u="sng" dirty="0">
                <a:ea typeface="+mn-lt"/>
                <a:cs typeface="+mn-lt"/>
              </a:rPr>
              <a:t>TO HIM THAT O’ERCOMETH, GOD GIVETH A CROWN</a:t>
            </a:r>
            <a:r>
              <a:rPr lang="en-US" sz="2000" dirty="0">
                <a:ea typeface="+mn-lt"/>
                <a:cs typeface="+mn-lt"/>
              </a:rPr>
              <a:t>-James 1:12-Blessed is a man who perseveres under trial; for once he has been approved, he will receive the crown of life which </a:t>
            </a:r>
            <a:r>
              <a:rPr lang="en-US" sz="2000" i="1" dirty="0">
                <a:ea typeface="+mn-lt"/>
                <a:cs typeface="+mn-lt"/>
              </a:rPr>
              <a:t>the Lord</a:t>
            </a:r>
            <a:r>
              <a:rPr lang="en-US" sz="2000" dirty="0">
                <a:ea typeface="+mn-lt"/>
                <a:cs typeface="+mn-lt"/>
              </a:rPr>
              <a:t> has promised to those who love Him.</a:t>
            </a:r>
            <a:endParaRPr lang="en-US" sz="2000" dirty="0"/>
          </a:p>
          <a:p>
            <a:r>
              <a:rPr lang="en-US" sz="2000" dirty="0"/>
              <a:t>Where will you spend eternity?</a:t>
            </a:r>
          </a:p>
          <a:p>
            <a:r>
              <a:rPr lang="en-US" sz="2000" dirty="0"/>
              <a:t>Revelation 2:10-</a:t>
            </a:r>
            <a:r>
              <a:rPr lang="en-US" sz="2000" dirty="0">
                <a:ea typeface="+mn-lt"/>
                <a:cs typeface="+mn-lt"/>
              </a:rPr>
              <a:t>... Be faithful until death, and I will give you the crown of life.</a:t>
            </a:r>
            <a:endParaRPr lang="en-US" sz="2000" dirty="0"/>
          </a:p>
          <a:p>
            <a:endParaRPr lang="en-US" dirty="0"/>
          </a:p>
        </p:txBody>
      </p:sp>
    </p:spTree>
    <p:extLst>
      <p:ext uri="{BB962C8B-B14F-4D97-AF65-F5344CB8AC3E}">
        <p14:creationId xmlns:p14="http://schemas.microsoft.com/office/powerpoint/2010/main" val="4110110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C5A4C-B9CD-4B35-88C2-73190011746C}"/>
              </a:ext>
            </a:extLst>
          </p:cNvPr>
          <p:cNvSpPr>
            <a:spLocks noGrp="1"/>
          </p:cNvSpPr>
          <p:nvPr>
            <p:ph type="title"/>
          </p:nvPr>
        </p:nvSpPr>
        <p:spPr/>
        <p:txBody>
          <a:bodyPr/>
          <a:lstStyle/>
          <a:p>
            <a:r>
              <a:rPr lang="en-US" dirty="0"/>
              <a:t>YIELD NOT TO TEMPTATION</a:t>
            </a:r>
          </a:p>
        </p:txBody>
      </p:sp>
      <p:sp>
        <p:nvSpPr>
          <p:cNvPr id="3" name="Content Placeholder 2">
            <a:extLst>
              <a:ext uri="{FF2B5EF4-FFF2-40B4-BE49-F238E27FC236}">
                <a16:creationId xmlns:a16="http://schemas.microsoft.com/office/drawing/2014/main" id="{4929C442-5FB2-4C06-A2BF-86D5DDC35E5C}"/>
              </a:ext>
            </a:extLst>
          </p:cNvPr>
          <p:cNvSpPr>
            <a:spLocks noGrp="1"/>
          </p:cNvSpPr>
          <p:nvPr>
            <p:ph idx="1"/>
          </p:nvPr>
        </p:nvSpPr>
        <p:spPr>
          <a:xfrm>
            <a:off x="810053" y="2256923"/>
            <a:ext cx="10571892" cy="3601875"/>
          </a:xfrm>
        </p:spPr>
        <p:txBody>
          <a:bodyPr/>
          <a:lstStyle/>
          <a:p>
            <a:r>
              <a:rPr lang="en-US" sz="2000" b="1" i="1" u="sng" dirty="0">
                <a:ea typeface="+mn-lt"/>
                <a:cs typeface="+mn-lt"/>
              </a:rPr>
              <a:t>THROUGH FAITH WE SHALL CONQUER, THOUGH OFTEN CAST DOWN</a:t>
            </a:r>
            <a:r>
              <a:rPr lang="en-US" sz="2000" dirty="0">
                <a:ea typeface="+mn-lt"/>
                <a:cs typeface="+mn-lt"/>
              </a:rPr>
              <a:t>-1 John 5:4- For whoever has been born of God overcomes the world; and this is the victory that has overcome the world: our faith.</a:t>
            </a:r>
          </a:p>
          <a:p>
            <a:r>
              <a:rPr lang="en-US" sz="2000" dirty="0"/>
              <a:t>Faith Is The Victory</a:t>
            </a:r>
          </a:p>
          <a:p>
            <a:r>
              <a:rPr lang="en-US" sz="2000" dirty="0">
                <a:ea typeface="+mn-lt"/>
                <a:cs typeface="+mn-lt"/>
              </a:rPr>
              <a:t>Colossians 3:1-2: Therefore, if you have been raised with Christ, keep seeking the things </a:t>
            </a:r>
            <a:r>
              <a:rPr lang="en-US" sz="2000" i="1" dirty="0">
                <a:ea typeface="+mn-lt"/>
                <a:cs typeface="+mn-lt"/>
              </a:rPr>
              <a:t>that are</a:t>
            </a:r>
            <a:r>
              <a:rPr lang="en-US" sz="2000" dirty="0">
                <a:ea typeface="+mn-lt"/>
                <a:cs typeface="+mn-lt"/>
              </a:rPr>
              <a:t> above, where Christ is, seated at the right hand of God. </a:t>
            </a:r>
            <a:r>
              <a:rPr lang="en-US" sz="2000" b="1" baseline="30000" dirty="0">
                <a:ea typeface="+mn-lt"/>
                <a:cs typeface="+mn-lt"/>
              </a:rPr>
              <a:t>2 </a:t>
            </a:r>
            <a:r>
              <a:rPr lang="en-US" sz="2000" dirty="0">
                <a:ea typeface="+mn-lt"/>
                <a:cs typeface="+mn-lt"/>
              </a:rPr>
              <a:t>Set your minds on the things </a:t>
            </a:r>
            <a:r>
              <a:rPr lang="en-US" sz="2000" i="1" dirty="0">
                <a:ea typeface="+mn-lt"/>
                <a:cs typeface="+mn-lt"/>
              </a:rPr>
              <a:t>that are</a:t>
            </a:r>
            <a:r>
              <a:rPr lang="en-US" sz="2000" dirty="0">
                <a:ea typeface="+mn-lt"/>
                <a:cs typeface="+mn-lt"/>
              </a:rPr>
              <a:t> above, not on the things that are on earth.</a:t>
            </a:r>
          </a:p>
          <a:p>
            <a:r>
              <a:rPr lang="en-US" sz="2000" dirty="0"/>
              <a:t>We must keep The Faith and strive to be like Christ</a:t>
            </a:r>
          </a:p>
          <a:p>
            <a:endParaRPr lang="en-US" dirty="0"/>
          </a:p>
        </p:txBody>
      </p:sp>
    </p:spTree>
    <p:extLst>
      <p:ext uri="{BB962C8B-B14F-4D97-AF65-F5344CB8AC3E}">
        <p14:creationId xmlns:p14="http://schemas.microsoft.com/office/powerpoint/2010/main" val="22849090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Quotable</Template>
  <TotalTime>0</TotalTime>
  <Words>0</Words>
  <Application>Microsoft Office PowerPoint</Application>
  <PresentationFormat>Widescreen</PresentationFormat>
  <Paragraphs>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Quotable</vt:lpstr>
      <vt:lpstr>YIELD NOT TO TEMPTATION   No temptation has overtaken you except something common to mankind; and God is faithful, so He will not allow you to be tempted beyond what you are able, but with the temptation will provide the way of escape also, so that you will be able to endure it. </vt:lpstr>
      <vt:lpstr>YIELD NOT TO TEMPTATION</vt:lpstr>
      <vt:lpstr>YIELD NOT TO TEMPTATION</vt:lpstr>
      <vt:lpstr>YIELD NOT TO TEMPTATION</vt:lpstr>
      <vt:lpstr>YIELD NOT TO TEMPTATION</vt:lpstr>
      <vt:lpstr>YIELD NOT TO TEMPTATION</vt:lpstr>
      <vt:lpstr>YIELD NOT TO TEMPTATION</vt:lpstr>
      <vt:lpstr>YIELD NOT TO TEMPTATION</vt:lpstr>
      <vt:lpstr>YIELD NOT TO TEMPTATION</vt:lpstr>
      <vt:lpstr>YIELD NOT TO TEMPTATION</vt:lpstr>
      <vt:lpstr>YIELD NOT TO TEMPTATION</vt:lpstr>
      <vt:lpstr>YIELD NOT TO TEMPTATION</vt:lpstr>
      <vt:lpstr>YIELD NOT TO TEMPTATION</vt:lpstr>
      <vt:lpstr>YIELD NOT TO TEMPTATION</vt:lpstr>
      <vt:lpstr>YIELD NOT TO TEMPTATION</vt:lpstr>
      <vt:lpstr>YIELD NOT TO TEMPTATION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311</cp:revision>
  <dcterms:created xsi:type="dcterms:W3CDTF">2021-08-14T23:11:54Z</dcterms:created>
  <dcterms:modified xsi:type="dcterms:W3CDTF">2021-08-15T00:31:24Z</dcterms:modified>
</cp:coreProperties>
</file>