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375CE4-5B5A-45DA-9FC7-FF3D06FC4A4C}" v="755" dt="2021-12-19T00:37:43.400"/>
    <p1510:client id="{7264B480-CA73-4F23-B60D-95F343D1F526}" v="460" dt="2021-12-18T23:37:27.196"/>
    <p1510:client id="{C0E1D8C4-1E91-41B5-B4F6-E5BCA9CF0CEC}" v="1" dt="2021-12-19T00:59:52.770"/>
    <p1510:client id="{D848ABC6-0585-4F91-92C8-CEF53ECCB411}" v="298" dt="2021-12-18T23:09:15.215"/>
    <p1510:client id="{F300357F-D7FC-4C43-88FE-75BDD9EF67FF}" v="2" dt="2021-12-19T00:43:03.7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1" d="100"/>
          <a:sy n="71" d="100"/>
        </p:scale>
        <p:origin x="66"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12/18/2021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WORKING TOGETHER</a:t>
            </a:r>
          </a:p>
        </p:txBody>
      </p:sp>
      <p:sp>
        <p:nvSpPr>
          <p:cNvPr id="3" name="Subtitle 2"/>
          <p:cNvSpPr>
            <a:spLocks noGrp="1"/>
          </p:cNvSpPr>
          <p:nvPr>
            <p:ph type="subTitle" idx="1"/>
          </p:nvPr>
        </p:nvSpPr>
        <p:spPr/>
        <p:txBody>
          <a:bodyPr/>
          <a:lstStyle/>
          <a:p>
            <a:r>
              <a:rPr lang="en-US" dirty="0">
                <a:ea typeface="+mn-lt"/>
                <a:cs typeface="+mn-lt"/>
              </a:rPr>
              <a:t>And we know that God causes all things to work together for good to those who love God, to those who are called according to </a:t>
            </a:r>
            <a:r>
              <a:rPr lang="en-US" i="1" dirty="0">
                <a:ea typeface="+mn-lt"/>
                <a:cs typeface="+mn-lt"/>
              </a:rPr>
              <a:t>His</a:t>
            </a:r>
            <a:r>
              <a:rPr lang="en-US" dirty="0">
                <a:ea typeface="+mn-lt"/>
                <a:cs typeface="+mn-lt"/>
              </a:rPr>
              <a:t> purpose. ROMANS 8:28</a:t>
            </a:r>
          </a:p>
        </p:txBody>
      </p:sp>
    </p:spTree>
    <p:extLst>
      <p:ext uri="{BB962C8B-B14F-4D97-AF65-F5344CB8AC3E}">
        <p14:creationId xmlns:p14="http://schemas.microsoft.com/office/powerpoint/2010/main" val="3622625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88E8-E6E5-4CC9-B2EB-9F430BC387F6}"/>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WORKING TOGETHER</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C7EDBF-2147-41F8-AAB0-D4F10D9A72B9}"/>
              </a:ext>
            </a:extLst>
          </p:cNvPr>
          <p:cNvSpPr>
            <a:spLocks noGrp="1"/>
          </p:cNvSpPr>
          <p:nvPr>
            <p:ph idx="1"/>
          </p:nvPr>
        </p:nvSpPr>
        <p:spPr>
          <a:xfrm>
            <a:off x="4671543" y="178068"/>
            <a:ext cx="6798033" cy="6039706"/>
          </a:xfrm>
        </p:spPr>
        <p:txBody>
          <a:bodyPr vert="horz" lIns="91440" tIns="45720" rIns="91440" bIns="45720" rtlCol="0" anchor="ctr">
            <a:noAutofit/>
          </a:bodyPr>
          <a:lstStyle/>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r>
              <a:rPr lang="en-US" sz="2500" b="1" dirty="0"/>
              <a:t>Examples of not being a "team player"</a:t>
            </a:r>
            <a:endParaRPr lang="en-US" dirty="0"/>
          </a:p>
          <a:p>
            <a:pPr marL="0" indent="0">
              <a:buNone/>
            </a:pPr>
            <a:r>
              <a:rPr lang="en-US" sz="2500" dirty="0">
                <a:ea typeface="+mn-lt"/>
                <a:cs typeface="+mn-lt"/>
              </a:rPr>
              <a:t>              3rd John-Diotrephes</a:t>
            </a:r>
            <a:endParaRPr lang="en-US" sz="2500" dirty="0"/>
          </a:p>
          <a:p>
            <a:pPr>
              <a:buNone/>
            </a:pPr>
            <a:r>
              <a:rPr lang="en-US" sz="2200" b="1" baseline="30000" dirty="0">
                <a:ea typeface="+mn-lt"/>
                <a:cs typeface="+mn-lt"/>
              </a:rPr>
              <a:t>9 </a:t>
            </a:r>
            <a:r>
              <a:rPr lang="en-US" sz="2200" dirty="0">
                <a:ea typeface="+mn-lt"/>
                <a:cs typeface="+mn-lt"/>
              </a:rPr>
              <a:t>I wrote something to the church; but Diotrephes, who loves to be first among them, does not accept what we say. </a:t>
            </a:r>
            <a:r>
              <a:rPr lang="en-US" sz="2200" b="1" baseline="30000" dirty="0">
                <a:ea typeface="+mn-lt"/>
                <a:cs typeface="+mn-lt"/>
              </a:rPr>
              <a:t>10 </a:t>
            </a:r>
            <a:r>
              <a:rPr lang="en-US" sz="2200" dirty="0">
                <a:ea typeface="+mn-lt"/>
                <a:cs typeface="+mn-lt"/>
              </a:rPr>
              <a:t>For this reason, if I come, I will call attention to his deeds which he does, unjustly accusing us with malicious words; and not satisfied with this, he himself does not receive the brothers either, and he forbids those who want </a:t>
            </a:r>
            <a:r>
              <a:rPr lang="en-US" sz="2200" i="1" dirty="0">
                <a:ea typeface="+mn-lt"/>
                <a:cs typeface="+mn-lt"/>
              </a:rPr>
              <a:t>to do so</a:t>
            </a:r>
            <a:r>
              <a:rPr lang="en-US" sz="2200" dirty="0">
                <a:ea typeface="+mn-lt"/>
                <a:cs typeface="+mn-lt"/>
              </a:rPr>
              <a:t> and puts </a:t>
            </a:r>
            <a:r>
              <a:rPr lang="en-US" sz="2200" i="1" dirty="0">
                <a:ea typeface="+mn-lt"/>
                <a:cs typeface="+mn-lt"/>
              </a:rPr>
              <a:t>them</a:t>
            </a:r>
            <a:r>
              <a:rPr lang="en-US" sz="2200" dirty="0">
                <a:ea typeface="+mn-lt"/>
                <a:cs typeface="+mn-lt"/>
              </a:rPr>
              <a:t> out of the church.</a:t>
            </a:r>
            <a:endParaRPr lang="en-US" sz="2200"/>
          </a:p>
          <a:p>
            <a:pPr>
              <a:buNone/>
            </a:pPr>
            <a:r>
              <a:rPr lang="en-US" sz="2200" b="1" baseline="30000" dirty="0">
                <a:ea typeface="+mn-lt"/>
                <a:cs typeface="+mn-lt"/>
              </a:rPr>
              <a:t>11 </a:t>
            </a:r>
            <a:r>
              <a:rPr lang="en-US" sz="2200" dirty="0">
                <a:ea typeface="+mn-lt"/>
                <a:cs typeface="+mn-lt"/>
              </a:rPr>
              <a:t>Beloved, do not imitate what is evil, but what is good. The one who does what is good is of God; the one who does what is evil has not seen God</a:t>
            </a:r>
            <a:r>
              <a:rPr lang="en-US" sz="2500" dirty="0">
                <a:ea typeface="+mn-lt"/>
                <a:cs typeface="+mn-lt"/>
              </a:rPr>
              <a:t>. </a:t>
            </a:r>
            <a:endParaRPr lang="en-US" dirty="0"/>
          </a:p>
          <a:p>
            <a:pPr marL="0" indent="0">
              <a:buNone/>
            </a:pPr>
            <a:endParaRPr lang="en-US" sz="2500" dirty="0">
              <a:ea typeface="+mn-lt"/>
              <a:cs typeface="+mn-lt"/>
            </a:endParaRPr>
          </a:p>
          <a:p>
            <a:pPr marL="0" indent="0">
              <a:buNone/>
            </a:pPr>
            <a:endParaRPr lang="en-US" sz="2500" b="1" dirty="0"/>
          </a:p>
          <a:p>
            <a:pPr>
              <a:buFont typeface="Arial" charset="2"/>
              <a:buChar char="•"/>
            </a:pPr>
            <a:endParaRPr lang="en-US" sz="2500" dirty="0"/>
          </a:p>
          <a:p>
            <a:pPr>
              <a:buFont typeface="Arial" charset="2"/>
              <a:buChar char="•"/>
            </a:pPr>
            <a:endParaRPr lang="en-US" sz="2500" dirty="0"/>
          </a:p>
          <a:p>
            <a:endParaRPr lang="en-SG" sz="2500" dirty="0"/>
          </a:p>
          <a:p>
            <a:pPr>
              <a:buFont typeface="Arial" charset="2"/>
              <a:buChar char="•"/>
            </a:pPr>
            <a:endParaRPr lang="en-US" sz="2500" dirty="0"/>
          </a:p>
          <a:p>
            <a:pPr marL="0" indent="0">
              <a:buNone/>
            </a:pPr>
            <a:endParaRPr lang="en-US" sz="2400" dirty="0"/>
          </a:p>
          <a:p>
            <a:pPr>
              <a:buFont typeface="Arial" charset="2"/>
              <a:buChar char="•"/>
            </a:pPr>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2996273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88E8-E6E5-4CC9-B2EB-9F430BC387F6}"/>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WORKING TOGETHER</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C7EDBF-2147-41F8-AAB0-D4F10D9A72B9}"/>
              </a:ext>
            </a:extLst>
          </p:cNvPr>
          <p:cNvSpPr>
            <a:spLocks noGrp="1"/>
          </p:cNvSpPr>
          <p:nvPr>
            <p:ph idx="1"/>
          </p:nvPr>
        </p:nvSpPr>
        <p:spPr>
          <a:xfrm>
            <a:off x="4671543" y="178068"/>
            <a:ext cx="6798033" cy="6039706"/>
          </a:xfrm>
        </p:spPr>
        <p:txBody>
          <a:bodyPr vert="horz" lIns="91440" tIns="45720" rIns="91440" bIns="45720" rtlCol="0" anchor="ctr">
            <a:noAutofit/>
          </a:bodyPr>
          <a:lstStyle/>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r>
              <a:rPr lang="en-US" sz="2500" b="1" dirty="0"/>
              <a:t>Examples of not being a "team player"</a:t>
            </a:r>
          </a:p>
          <a:p>
            <a:pPr marL="0" indent="0">
              <a:buNone/>
            </a:pPr>
            <a:r>
              <a:rPr lang="en-US" sz="2500" dirty="0">
                <a:ea typeface="+mn-lt"/>
                <a:cs typeface="+mn-lt"/>
              </a:rPr>
              <a:t>              3rd John-Diotrephes</a:t>
            </a:r>
            <a:endParaRPr lang="en-US" sz="2500" dirty="0"/>
          </a:p>
          <a:p>
            <a:pPr marL="0" indent="0">
              <a:buNone/>
            </a:pPr>
            <a:r>
              <a:rPr lang="en-US" sz="2500" dirty="0"/>
              <a:t>Let's be like Gaius</a:t>
            </a:r>
          </a:p>
          <a:p>
            <a:pPr marL="0" indent="0">
              <a:buNone/>
            </a:pPr>
            <a:r>
              <a:rPr lang="en-US" sz="2500" dirty="0"/>
              <a:t>v. 4: </a:t>
            </a:r>
            <a:r>
              <a:rPr lang="en-US" sz="2500" dirty="0">
                <a:ea typeface="+mn-lt"/>
                <a:cs typeface="+mn-lt"/>
              </a:rPr>
              <a:t>I have no greater joy than this, to hear of my children walking in the truth. </a:t>
            </a:r>
            <a:endParaRPr lang="en-US" sz="2500" dirty="0"/>
          </a:p>
          <a:p>
            <a:pPr marL="0" indent="0">
              <a:buNone/>
            </a:pPr>
            <a:r>
              <a:rPr lang="en-US" sz="2500" dirty="0"/>
              <a:t>Let's be like Demetrius</a:t>
            </a:r>
          </a:p>
          <a:p>
            <a:pPr marL="0" indent="0">
              <a:buNone/>
            </a:pPr>
            <a:r>
              <a:rPr lang="en-US" sz="2500" dirty="0"/>
              <a:t>v. 12: </a:t>
            </a:r>
            <a:r>
              <a:rPr lang="en-US" sz="2500" dirty="0">
                <a:ea typeface="+mn-lt"/>
                <a:cs typeface="+mn-lt"/>
              </a:rPr>
              <a:t>Demetrius has received a </a:t>
            </a:r>
            <a:r>
              <a:rPr lang="en-US" sz="2500" i="1" dirty="0">
                <a:ea typeface="+mn-lt"/>
                <a:cs typeface="+mn-lt"/>
              </a:rPr>
              <a:t>good</a:t>
            </a:r>
            <a:r>
              <a:rPr lang="en-US" sz="2500" dirty="0">
                <a:ea typeface="+mn-lt"/>
                <a:cs typeface="+mn-lt"/>
              </a:rPr>
              <a:t> testimony from everyone, and from the truth itself; and we testify too, and you know that our testimony is true.</a:t>
            </a:r>
          </a:p>
          <a:p>
            <a:pPr marL="0" indent="0">
              <a:buNone/>
            </a:pPr>
            <a:endParaRPr lang="en-US" sz="2500" b="1" dirty="0"/>
          </a:p>
          <a:p>
            <a:pPr>
              <a:buFont typeface="Arial" charset="2"/>
              <a:buChar char="•"/>
            </a:pPr>
            <a:endParaRPr lang="en-US" sz="2500" dirty="0"/>
          </a:p>
          <a:p>
            <a:pPr>
              <a:buFont typeface="Arial" charset="2"/>
              <a:buChar char="•"/>
            </a:pPr>
            <a:endParaRPr lang="en-US" sz="2500" dirty="0"/>
          </a:p>
          <a:p>
            <a:endParaRPr lang="en-SG" sz="2500" dirty="0"/>
          </a:p>
          <a:p>
            <a:pPr>
              <a:buFont typeface="Arial" charset="2"/>
              <a:buChar char="•"/>
            </a:pPr>
            <a:endParaRPr lang="en-US" sz="2500" dirty="0"/>
          </a:p>
          <a:p>
            <a:pPr marL="0" indent="0">
              <a:buNone/>
            </a:pPr>
            <a:endParaRPr lang="en-US" sz="2400" dirty="0"/>
          </a:p>
          <a:p>
            <a:pPr>
              <a:buFont typeface="Arial" charset="2"/>
              <a:buChar char="•"/>
            </a:pPr>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1992021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88E8-E6E5-4CC9-B2EB-9F430BC387F6}"/>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WORKING TOGETHER</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C7EDBF-2147-41F8-AAB0-D4F10D9A72B9}"/>
              </a:ext>
            </a:extLst>
          </p:cNvPr>
          <p:cNvSpPr>
            <a:spLocks noGrp="1"/>
          </p:cNvSpPr>
          <p:nvPr>
            <p:ph idx="1"/>
          </p:nvPr>
        </p:nvSpPr>
        <p:spPr>
          <a:xfrm>
            <a:off x="4671543" y="178068"/>
            <a:ext cx="6798033" cy="6039706"/>
          </a:xfrm>
        </p:spPr>
        <p:txBody>
          <a:bodyPr vert="horz" lIns="91440" tIns="45720" rIns="91440" bIns="45720" rtlCol="0" anchor="ctr">
            <a:noAutofit/>
          </a:bodyPr>
          <a:lstStyle/>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r>
              <a:rPr lang="en-US" sz="2500" b="1" dirty="0"/>
              <a:t>Examples of not being a "team player"</a:t>
            </a:r>
            <a:endParaRPr lang="en-US" dirty="0"/>
          </a:p>
          <a:p>
            <a:pPr marL="0" indent="0">
              <a:buNone/>
            </a:pPr>
            <a:r>
              <a:rPr lang="en-US" sz="2500" dirty="0">
                <a:ea typeface="+mn-lt"/>
                <a:cs typeface="+mn-lt"/>
              </a:rPr>
              <a:t>              3rd John-Diotrephes</a:t>
            </a:r>
            <a:endParaRPr lang="en-US" sz="2500" dirty="0"/>
          </a:p>
          <a:p>
            <a:pPr>
              <a:buFont typeface="Arial" charset="2"/>
              <a:buChar char="•"/>
            </a:pPr>
            <a:r>
              <a:rPr lang="en-US" sz="2500" baseline="30000" dirty="0">
                <a:ea typeface="+mn-lt"/>
                <a:cs typeface="+mn-lt"/>
              </a:rPr>
              <a:t>Love for Preeminence</a:t>
            </a:r>
            <a:endParaRPr lang="en-US" sz="2500" baseline="30000" dirty="0"/>
          </a:p>
          <a:p>
            <a:pPr>
              <a:buFont typeface="Arial" charset="2"/>
              <a:buChar char="•"/>
            </a:pPr>
            <a:r>
              <a:rPr lang="en-US" sz="2500" baseline="30000" dirty="0">
                <a:ea typeface="+mn-lt"/>
                <a:cs typeface="+mn-lt"/>
              </a:rPr>
              <a:t>Attacked good men with malicious words</a:t>
            </a:r>
          </a:p>
          <a:p>
            <a:pPr>
              <a:buFont typeface="Arial" charset="2"/>
              <a:buChar char="•"/>
            </a:pPr>
            <a:r>
              <a:rPr lang="en-US" sz="2500" baseline="30000" dirty="0">
                <a:ea typeface="+mn-lt"/>
                <a:cs typeface="+mn-lt"/>
              </a:rPr>
              <a:t>Exercised self-appointed authority</a:t>
            </a:r>
          </a:p>
          <a:p>
            <a:pPr>
              <a:buFont typeface="Arial" charset="2"/>
              <a:buChar char="•"/>
            </a:pPr>
            <a:r>
              <a:rPr lang="en-US" sz="2500" baseline="30000" dirty="0"/>
              <a:t>Would cast people out of the Church</a:t>
            </a:r>
          </a:p>
          <a:p>
            <a:pPr>
              <a:buNone/>
            </a:pPr>
            <a:r>
              <a:rPr lang="en-US" sz="2500" baseline="30000" dirty="0">
                <a:ea typeface="+mn-lt"/>
                <a:cs typeface="+mn-lt"/>
              </a:rPr>
              <a:t>What Does preeminence Mean? Superior Or Notable To All Others; Dominant; High Importance. The Only One Who Fits That Word Is Christ. </a:t>
            </a:r>
          </a:p>
          <a:p>
            <a:pPr>
              <a:buNone/>
            </a:pPr>
            <a:r>
              <a:rPr lang="en-US" sz="2500" baseline="30000" dirty="0">
                <a:ea typeface="+mn-lt"/>
                <a:cs typeface="+mn-lt"/>
              </a:rPr>
              <a:t>Things that interfere with teamwork are detrimental to the church and must be eliminated. We should not be like Diotrephes.</a:t>
            </a:r>
            <a:endParaRPr lang="en-US" dirty="0"/>
          </a:p>
          <a:p>
            <a:pPr marL="0" indent="0">
              <a:buNone/>
            </a:pPr>
            <a:endParaRPr lang="en-US" sz="2500" dirty="0"/>
          </a:p>
          <a:p>
            <a:pPr marL="0" indent="0">
              <a:buNone/>
            </a:pPr>
            <a:endParaRPr lang="en-US" sz="2500" b="1" dirty="0"/>
          </a:p>
          <a:p>
            <a:pPr>
              <a:buFont typeface="Arial" charset="2"/>
              <a:buChar char="•"/>
            </a:pPr>
            <a:endParaRPr lang="en-US" sz="2500" dirty="0"/>
          </a:p>
          <a:p>
            <a:pPr>
              <a:buFont typeface="Arial" charset="2"/>
              <a:buChar char="•"/>
            </a:pPr>
            <a:endParaRPr lang="en-US" sz="2500" dirty="0"/>
          </a:p>
          <a:p>
            <a:endParaRPr lang="en-SG" sz="2500" dirty="0"/>
          </a:p>
          <a:p>
            <a:pPr>
              <a:buFont typeface="Arial" charset="2"/>
              <a:buChar char="•"/>
            </a:pPr>
            <a:endParaRPr lang="en-US" sz="2500" dirty="0"/>
          </a:p>
          <a:p>
            <a:pPr marL="0" indent="0">
              <a:buNone/>
            </a:pPr>
            <a:endParaRPr lang="en-US" sz="2400" dirty="0"/>
          </a:p>
          <a:p>
            <a:pPr>
              <a:buFont typeface="Arial" charset="2"/>
              <a:buChar char="•"/>
            </a:pPr>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1572331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88E8-E6E5-4CC9-B2EB-9F430BC387F6}"/>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WORKING TOGETHER</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C7EDBF-2147-41F8-AAB0-D4F10D9A72B9}"/>
              </a:ext>
            </a:extLst>
          </p:cNvPr>
          <p:cNvSpPr>
            <a:spLocks noGrp="1"/>
          </p:cNvSpPr>
          <p:nvPr>
            <p:ph idx="1"/>
          </p:nvPr>
        </p:nvSpPr>
        <p:spPr>
          <a:xfrm>
            <a:off x="4671543" y="178068"/>
            <a:ext cx="6798033" cy="6039706"/>
          </a:xfrm>
        </p:spPr>
        <p:txBody>
          <a:bodyPr vert="horz" lIns="91440" tIns="45720" rIns="91440" bIns="45720" rtlCol="0" anchor="ctr">
            <a:noAutofit/>
          </a:bodyPr>
          <a:lstStyle/>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a:buFont typeface="Arial" charset="2"/>
              <a:buChar char="•"/>
            </a:pPr>
            <a:r>
              <a:rPr lang="en-US" sz="2500" dirty="0">
                <a:ea typeface="+mn-lt"/>
                <a:cs typeface="+mn-lt"/>
              </a:rPr>
              <a:t>Each member must contribute what he/she is able to contribute.            Romans 12:6-8</a:t>
            </a:r>
          </a:p>
          <a:p>
            <a:pPr>
              <a:buFont typeface="Arial" charset="2"/>
              <a:buChar char="•"/>
            </a:pPr>
            <a:r>
              <a:rPr lang="en-US" sz="2500" dirty="0">
                <a:ea typeface="+mn-lt"/>
                <a:cs typeface="+mn-lt"/>
              </a:rPr>
              <a:t>We Are To Serve One Another, Not Tear Down. </a:t>
            </a:r>
          </a:p>
          <a:p>
            <a:pPr>
              <a:buFont typeface="Arial" charset="2"/>
              <a:buChar char="•"/>
            </a:pPr>
            <a:r>
              <a:rPr lang="en-US" sz="2500" dirty="0">
                <a:ea typeface="+mn-lt"/>
                <a:cs typeface="+mn-lt"/>
              </a:rPr>
              <a:t>When We Speak To One Another, We Need To Speak Like Speaking The Actual Words Of God! </a:t>
            </a:r>
            <a:endParaRPr lang="en-US">
              <a:ea typeface="+mn-lt"/>
              <a:cs typeface="+mn-lt"/>
            </a:endParaRPr>
          </a:p>
          <a:p>
            <a:pPr>
              <a:buFont typeface="Arial" charset="2"/>
              <a:buChar char="•"/>
            </a:pPr>
            <a:r>
              <a:rPr lang="en-US" sz="2500" dirty="0">
                <a:ea typeface="+mn-lt"/>
                <a:cs typeface="+mn-lt"/>
              </a:rPr>
              <a:t>God Gives Us The Strength To Serve, We Give God And Jesus The Glory, He Has Dominion, Not Us. </a:t>
            </a:r>
            <a:endParaRPr lang="en-US"/>
          </a:p>
          <a:p>
            <a:pPr marL="0" indent="0" algn="ctr">
              <a:buNone/>
            </a:pPr>
            <a:endParaRPr lang="en-US" sz="2500" b="1" dirty="0"/>
          </a:p>
          <a:p>
            <a:pPr marL="0" indent="0">
              <a:buNone/>
            </a:pPr>
            <a:endParaRPr lang="en-US" sz="2500" dirty="0"/>
          </a:p>
          <a:p>
            <a:pPr marL="0" indent="0">
              <a:buNone/>
            </a:pPr>
            <a:endParaRPr lang="en-US" sz="2500" b="1" dirty="0"/>
          </a:p>
          <a:p>
            <a:pPr>
              <a:buFont typeface="Arial" charset="2"/>
              <a:buChar char="•"/>
            </a:pPr>
            <a:endParaRPr lang="en-US" sz="2500" dirty="0"/>
          </a:p>
          <a:p>
            <a:pPr>
              <a:buFont typeface="Arial" charset="2"/>
              <a:buChar char="•"/>
            </a:pPr>
            <a:endParaRPr lang="en-US" sz="2500" dirty="0"/>
          </a:p>
          <a:p>
            <a:endParaRPr lang="en-SG" sz="2500" dirty="0"/>
          </a:p>
          <a:p>
            <a:pPr>
              <a:buFont typeface="Arial" charset="2"/>
              <a:buChar char="•"/>
            </a:pPr>
            <a:endParaRPr lang="en-US" sz="2500" dirty="0"/>
          </a:p>
          <a:p>
            <a:pPr marL="0" indent="0">
              <a:buNone/>
            </a:pPr>
            <a:endParaRPr lang="en-US" sz="2400" dirty="0"/>
          </a:p>
          <a:p>
            <a:pPr>
              <a:buFont typeface="Arial" charset="2"/>
              <a:buChar char="•"/>
            </a:pPr>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3029753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88E8-E6E5-4CC9-B2EB-9F430BC387F6}"/>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WORKING TOGETHER</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C7EDBF-2147-41F8-AAB0-D4F10D9A72B9}"/>
              </a:ext>
            </a:extLst>
          </p:cNvPr>
          <p:cNvSpPr>
            <a:spLocks noGrp="1"/>
          </p:cNvSpPr>
          <p:nvPr>
            <p:ph idx="1"/>
          </p:nvPr>
        </p:nvSpPr>
        <p:spPr>
          <a:xfrm>
            <a:off x="4671543" y="178068"/>
            <a:ext cx="6798033" cy="6039706"/>
          </a:xfrm>
        </p:spPr>
        <p:txBody>
          <a:bodyPr vert="horz" lIns="91440" tIns="45720" rIns="91440" bIns="45720" rtlCol="0" anchor="ctr">
            <a:noAutofit/>
          </a:bodyPr>
          <a:lstStyle/>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buNone/>
            </a:pPr>
            <a:r>
              <a:rPr lang="en-US" sz="2500" dirty="0">
                <a:ea typeface="+mn-lt"/>
                <a:cs typeface="+mn-lt"/>
              </a:rPr>
              <a:t>What Happens When The Body Works Together? Ephesians 4:16:</a:t>
            </a:r>
          </a:p>
          <a:p>
            <a:r>
              <a:rPr lang="en-US" sz="2500" dirty="0">
                <a:ea typeface="+mn-lt"/>
                <a:cs typeface="+mn-lt"/>
              </a:rPr>
              <a:t>from whom the whole body, being fitted and held together by what every joint supplies, according to the proper working of each individual part, causes the growth of the body for the building up of itself in love</a:t>
            </a:r>
            <a:endParaRPr lang="en-US" dirty="0"/>
          </a:p>
          <a:p>
            <a:r>
              <a:rPr lang="en-US" sz="2500" dirty="0"/>
              <a:t>Members of the Body working together, in spirit, truth and love</a:t>
            </a:r>
          </a:p>
          <a:p>
            <a:r>
              <a:rPr lang="en-US" sz="2500" dirty="0"/>
              <a:t>Play to our strengths</a:t>
            </a:r>
          </a:p>
          <a:p>
            <a:r>
              <a:rPr lang="en-US" sz="2500" dirty="0"/>
              <a:t>Work on our weaknesses</a:t>
            </a:r>
          </a:p>
          <a:p>
            <a:pPr>
              <a:buFont typeface="Arial" charset="2"/>
              <a:buChar char="•"/>
            </a:pPr>
            <a:endParaRPr lang="en-US" sz="2500" dirty="0"/>
          </a:p>
          <a:p>
            <a:pPr marL="0" indent="0" algn="ctr">
              <a:buNone/>
            </a:pPr>
            <a:endParaRPr lang="en-US" sz="2500" b="1" dirty="0"/>
          </a:p>
          <a:p>
            <a:pPr marL="0" indent="0">
              <a:buNone/>
            </a:pPr>
            <a:endParaRPr lang="en-US" sz="2500" dirty="0"/>
          </a:p>
          <a:p>
            <a:pPr marL="0" indent="0">
              <a:buNone/>
            </a:pPr>
            <a:endParaRPr lang="en-US" sz="2500" b="1" dirty="0"/>
          </a:p>
          <a:p>
            <a:pPr>
              <a:buFont typeface="Arial" charset="2"/>
              <a:buChar char="•"/>
            </a:pPr>
            <a:endParaRPr lang="en-US" sz="2500" dirty="0"/>
          </a:p>
          <a:p>
            <a:pPr>
              <a:buFont typeface="Arial" charset="2"/>
              <a:buChar char="•"/>
            </a:pPr>
            <a:endParaRPr lang="en-US" sz="2500" dirty="0"/>
          </a:p>
          <a:p>
            <a:endParaRPr lang="en-SG" sz="2500" dirty="0"/>
          </a:p>
          <a:p>
            <a:pPr>
              <a:buFont typeface="Arial" charset="2"/>
              <a:buChar char="•"/>
            </a:pPr>
            <a:endParaRPr lang="en-US" sz="2500" dirty="0"/>
          </a:p>
          <a:p>
            <a:pPr marL="0" indent="0">
              <a:buNone/>
            </a:pPr>
            <a:endParaRPr lang="en-US" sz="2400" dirty="0"/>
          </a:p>
          <a:p>
            <a:pPr>
              <a:buFont typeface="Arial" charset="2"/>
              <a:buChar char="•"/>
            </a:pPr>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3332499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88E8-E6E5-4CC9-B2EB-9F430BC387F6}"/>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WORKING TOGETHER</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C7EDBF-2147-41F8-AAB0-D4F10D9A72B9}"/>
              </a:ext>
            </a:extLst>
          </p:cNvPr>
          <p:cNvSpPr>
            <a:spLocks noGrp="1"/>
          </p:cNvSpPr>
          <p:nvPr>
            <p:ph idx="1"/>
          </p:nvPr>
        </p:nvSpPr>
        <p:spPr>
          <a:xfrm>
            <a:off x="4671543" y="178068"/>
            <a:ext cx="6798033" cy="6039706"/>
          </a:xfrm>
        </p:spPr>
        <p:txBody>
          <a:bodyPr vert="horz" lIns="91440" tIns="45720" rIns="91440" bIns="45720" rtlCol="0" anchor="ctr">
            <a:noAutofit/>
          </a:bodyPr>
          <a:lstStyle/>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buNone/>
            </a:pPr>
            <a:r>
              <a:rPr lang="en-US" sz="2500" dirty="0">
                <a:ea typeface="+mn-lt"/>
                <a:cs typeface="+mn-lt"/>
              </a:rPr>
              <a:t>Is Your Heart Right With God? Let Us Be Like Gaius And Demetrius In 3</a:t>
            </a:r>
            <a:r>
              <a:rPr lang="en-US" sz="2500" baseline="30000" dirty="0">
                <a:ea typeface="+mn-lt"/>
                <a:cs typeface="+mn-lt"/>
              </a:rPr>
              <a:t>rd</a:t>
            </a:r>
            <a:r>
              <a:rPr lang="en-US" sz="2500" dirty="0">
                <a:ea typeface="+mn-lt"/>
                <a:cs typeface="+mn-lt"/>
              </a:rPr>
              <a:t> John. We Want People To Say Good Things About Us. </a:t>
            </a:r>
            <a:endParaRPr lang="en-US" dirty="0">
              <a:ea typeface="+mn-lt"/>
              <a:cs typeface="+mn-lt"/>
            </a:endParaRPr>
          </a:p>
          <a:p>
            <a:pPr marL="0" indent="0">
              <a:buNone/>
            </a:pPr>
            <a:r>
              <a:rPr lang="en-US" sz="2500" dirty="0">
                <a:ea typeface="+mn-lt"/>
                <a:cs typeface="+mn-lt"/>
              </a:rPr>
              <a:t>"I Have No Greater Joy Than this, To Hear Of My Children Walking In The Truth."- 3</a:t>
            </a:r>
            <a:r>
              <a:rPr lang="en-US" sz="2500" baseline="30000" dirty="0">
                <a:ea typeface="+mn-lt"/>
                <a:cs typeface="+mn-lt"/>
              </a:rPr>
              <a:t>rd</a:t>
            </a:r>
            <a:r>
              <a:rPr lang="en-US" sz="2500" dirty="0">
                <a:ea typeface="+mn-lt"/>
                <a:cs typeface="+mn-lt"/>
              </a:rPr>
              <a:t> John 2.</a:t>
            </a:r>
            <a:endParaRPr lang="en-US" dirty="0"/>
          </a:p>
          <a:p>
            <a:pPr>
              <a:buFont typeface="Arial" charset="2"/>
              <a:buChar char="•"/>
            </a:pPr>
            <a:endParaRPr lang="en-US" sz="2500" dirty="0"/>
          </a:p>
          <a:p>
            <a:pPr marL="0" indent="0" algn="ctr">
              <a:buNone/>
            </a:pPr>
            <a:endParaRPr lang="en-US" sz="2500" b="1" dirty="0"/>
          </a:p>
          <a:p>
            <a:pPr marL="0" indent="0">
              <a:buNone/>
            </a:pPr>
            <a:endParaRPr lang="en-US" sz="2500" dirty="0"/>
          </a:p>
          <a:p>
            <a:pPr marL="0" indent="0">
              <a:buNone/>
            </a:pPr>
            <a:endParaRPr lang="en-US" sz="2500" b="1" dirty="0"/>
          </a:p>
          <a:p>
            <a:pPr>
              <a:buFont typeface="Arial" charset="2"/>
              <a:buChar char="•"/>
            </a:pPr>
            <a:endParaRPr lang="en-US" sz="2500" dirty="0"/>
          </a:p>
          <a:p>
            <a:pPr>
              <a:buFont typeface="Arial" charset="2"/>
              <a:buChar char="•"/>
            </a:pPr>
            <a:endParaRPr lang="en-US" sz="2500" dirty="0"/>
          </a:p>
          <a:p>
            <a:endParaRPr lang="en-SG" sz="2500" dirty="0"/>
          </a:p>
          <a:p>
            <a:pPr>
              <a:buFont typeface="Arial" charset="2"/>
              <a:buChar char="•"/>
            </a:pPr>
            <a:endParaRPr lang="en-US" sz="2500" dirty="0"/>
          </a:p>
          <a:p>
            <a:pPr marL="0" indent="0">
              <a:buNone/>
            </a:pPr>
            <a:endParaRPr lang="en-US" sz="2400" dirty="0"/>
          </a:p>
          <a:p>
            <a:pPr>
              <a:buFont typeface="Arial" charset="2"/>
              <a:buChar char="•"/>
            </a:pPr>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3107163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88E8-E6E5-4CC9-B2EB-9F430BC387F6}"/>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WORKING TOGETHER</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C7EDBF-2147-41F8-AAB0-D4F10D9A72B9}"/>
              </a:ext>
            </a:extLst>
          </p:cNvPr>
          <p:cNvSpPr>
            <a:spLocks noGrp="1"/>
          </p:cNvSpPr>
          <p:nvPr>
            <p:ph idx="1"/>
          </p:nvPr>
        </p:nvSpPr>
        <p:spPr>
          <a:xfrm>
            <a:off x="4671543" y="178068"/>
            <a:ext cx="6798033" cy="6039706"/>
          </a:xfrm>
        </p:spPr>
        <p:txBody>
          <a:bodyPr vert="horz" lIns="91440" tIns="45720" rIns="91440" bIns="45720" rtlCol="0" anchor="ctr">
            <a:noAutofit/>
          </a:bodyPr>
          <a:lstStyle/>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buNone/>
            </a:pPr>
            <a:r>
              <a:rPr lang="en-US" sz="2500" dirty="0">
                <a:ea typeface="+mn-lt"/>
                <a:cs typeface="+mn-lt"/>
              </a:rPr>
              <a:t>1 John 4:20-</a:t>
            </a:r>
            <a:r>
              <a:rPr lang="en-US" sz="2500" b="1" baseline="30000" dirty="0">
                <a:ea typeface="+mn-lt"/>
                <a:cs typeface="+mn-lt"/>
              </a:rPr>
              <a:t> </a:t>
            </a:r>
            <a:r>
              <a:rPr lang="en-US" sz="2500" dirty="0">
                <a:ea typeface="+mn-lt"/>
                <a:cs typeface="+mn-lt"/>
              </a:rPr>
              <a:t>If someone says, “I love God,” and </a:t>
            </a:r>
            <a:r>
              <a:rPr lang="en-US" sz="2500" i="1" dirty="0">
                <a:ea typeface="+mn-lt"/>
                <a:cs typeface="+mn-lt"/>
              </a:rPr>
              <a:t>yet</a:t>
            </a:r>
            <a:r>
              <a:rPr lang="en-US" sz="2500" dirty="0">
                <a:ea typeface="+mn-lt"/>
                <a:cs typeface="+mn-lt"/>
              </a:rPr>
              <a:t> he hates his brother he is a liar; for the one who does not love his brother whom he has seen, cannot love God, whom he has not seen.</a:t>
            </a:r>
          </a:p>
          <a:p>
            <a:pPr marL="0" indent="0">
              <a:buNone/>
            </a:pPr>
            <a:r>
              <a:rPr lang="en-US" sz="2500" dirty="0">
                <a:ea typeface="+mn-lt"/>
                <a:cs typeface="+mn-lt"/>
              </a:rPr>
              <a:t>And We Know That Liars Will Not Inherit The Kingdom Of Heaven.</a:t>
            </a:r>
            <a:endParaRPr lang="en-US"/>
          </a:p>
          <a:p>
            <a:pPr>
              <a:buFont typeface="Arial" charset="2"/>
              <a:buChar char="•"/>
            </a:pPr>
            <a:endParaRPr lang="en-US" sz="2500" dirty="0"/>
          </a:p>
          <a:p>
            <a:pPr marL="0" indent="0" algn="ctr">
              <a:buNone/>
            </a:pPr>
            <a:endParaRPr lang="en-US" sz="2500" b="1" dirty="0"/>
          </a:p>
          <a:p>
            <a:pPr marL="0" indent="0">
              <a:buNone/>
            </a:pPr>
            <a:endParaRPr lang="en-US" sz="2500" dirty="0"/>
          </a:p>
          <a:p>
            <a:pPr marL="0" indent="0">
              <a:buNone/>
            </a:pPr>
            <a:endParaRPr lang="en-US" sz="2500" b="1" dirty="0"/>
          </a:p>
          <a:p>
            <a:pPr>
              <a:buFont typeface="Arial" charset="2"/>
              <a:buChar char="•"/>
            </a:pPr>
            <a:endParaRPr lang="en-US" sz="2500" dirty="0"/>
          </a:p>
          <a:p>
            <a:pPr>
              <a:buFont typeface="Arial" charset="2"/>
              <a:buChar char="•"/>
            </a:pPr>
            <a:endParaRPr lang="en-US" sz="2500" dirty="0"/>
          </a:p>
          <a:p>
            <a:endParaRPr lang="en-SG" sz="2500" dirty="0"/>
          </a:p>
          <a:p>
            <a:pPr>
              <a:buFont typeface="Arial" charset="2"/>
              <a:buChar char="•"/>
            </a:pPr>
            <a:endParaRPr lang="en-US" sz="2500" dirty="0"/>
          </a:p>
          <a:p>
            <a:pPr marL="0" indent="0">
              <a:buNone/>
            </a:pPr>
            <a:endParaRPr lang="en-US" sz="2400" dirty="0"/>
          </a:p>
          <a:p>
            <a:pPr>
              <a:buFont typeface="Arial" charset="2"/>
              <a:buChar char="•"/>
            </a:pPr>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363947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88E8-E6E5-4CC9-B2EB-9F430BC387F6}"/>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WORKING TOGETHER</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C7EDBF-2147-41F8-AAB0-D4F10D9A72B9}"/>
              </a:ext>
            </a:extLst>
          </p:cNvPr>
          <p:cNvSpPr>
            <a:spLocks noGrp="1"/>
          </p:cNvSpPr>
          <p:nvPr>
            <p:ph idx="1"/>
          </p:nvPr>
        </p:nvSpPr>
        <p:spPr>
          <a:xfrm>
            <a:off x="4671543" y="178068"/>
            <a:ext cx="6798033" cy="6039706"/>
          </a:xfrm>
        </p:spPr>
        <p:txBody>
          <a:bodyPr vert="horz" lIns="91440" tIns="45720" rIns="91440" bIns="45720" rtlCol="0" anchor="ctr">
            <a:noAutofit/>
          </a:bodyPr>
          <a:lstStyle/>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buNone/>
            </a:pPr>
            <a:endParaRPr lang="en-US" sz="2500" dirty="0"/>
          </a:p>
          <a:p>
            <a:pPr>
              <a:buFont typeface="Arial" charset="2"/>
              <a:buChar char="•"/>
            </a:pPr>
            <a:endParaRPr lang="en-US" sz="2500" dirty="0"/>
          </a:p>
          <a:p>
            <a:pPr marL="0" indent="0" algn="ctr">
              <a:buNone/>
            </a:pPr>
            <a:endParaRPr lang="en-US" sz="2500" b="1" dirty="0"/>
          </a:p>
          <a:p>
            <a:pPr marL="0" indent="0">
              <a:buNone/>
            </a:pPr>
            <a:endParaRPr lang="en-US" sz="2500" dirty="0"/>
          </a:p>
          <a:p>
            <a:pPr marL="0" indent="0">
              <a:buNone/>
            </a:pPr>
            <a:endParaRPr lang="en-US" sz="2500" b="1" dirty="0"/>
          </a:p>
          <a:p>
            <a:pPr>
              <a:buFont typeface="Arial" charset="2"/>
              <a:buChar char="•"/>
            </a:pPr>
            <a:endParaRPr lang="en-US" sz="2500" dirty="0"/>
          </a:p>
          <a:p>
            <a:pPr>
              <a:buFont typeface="Arial" charset="2"/>
              <a:buChar char="•"/>
            </a:pPr>
            <a:endParaRPr lang="en-US" sz="2500" dirty="0"/>
          </a:p>
          <a:p>
            <a:endParaRPr lang="en-SG" sz="2500" dirty="0"/>
          </a:p>
          <a:p>
            <a:pPr>
              <a:buFont typeface="Arial" charset="2"/>
              <a:buChar char="•"/>
            </a:pPr>
            <a:endParaRPr lang="en-US" sz="2500" dirty="0"/>
          </a:p>
          <a:p>
            <a:pPr marL="0" indent="0">
              <a:buNone/>
            </a:pPr>
            <a:endParaRPr lang="en-US" sz="2400" dirty="0"/>
          </a:p>
          <a:p>
            <a:pPr>
              <a:buFont typeface="Arial" charset="2"/>
              <a:buChar char="•"/>
            </a:pPr>
            <a:endParaRPr lang="en-US" sz="2400" dirty="0"/>
          </a:p>
          <a:p>
            <a:pPr marL="0" indent="0">
              <a:buNone/>
            </a:pPr>
            <a:endParaRPr lang="en-US" sz="2400" dirty="0"/>
          </a:p>
          <a:p>
            <a:endParaRPr lang="en-US" dirty="0"/>
          </a:p>
          <a:p>
            <a:endParaRPr lang="en-US" dirty="0"/>
          </a:p>
        </p:txBody>
      </p:sp>
      <p:pic>
        <p:nvPicPr>
          <p:cNvPr id="4" name="Picture 4" descr="A picture containing text&#10;&#10;Description automatically generated">
            <a:extLst>
              <a:ext uri="{FF2B5EF4-FFF2-40B4-BE49-F238E27FC236}">
                <a16:creationId xmlns:a16="http://schemas.microsoft.com/office/drawing/2014/main" id="{5CEBCBEB-5BC5-4436-B4FE-D0B8DD5E5636}"/>
              </a:ext>
            </a:extLst>
          </p:cNvPr>
          <p:cNvPicPr>
            <a:picLocks noChangeAspect="1"/>
          </p:cNvPicPr>
          <p:nvPr/>
        </p:nvPicPr>
        <p:blipFill>
          <a:blip r:embed="rId2"/>
          <a:stretch>
            <a:fillRect/>
          </a:stretch>
        </p:blipFill>
        <p:spPr>
          <a:xfrm>
            <a:off x="5409981" y="967060"/>
            <a:ext cx="5374727" cy="3706428"/>
          </a:xfrm>
          <a:prstGeom prst="rect">
            <a:avLst/>
          </a:prstGeom>
        </p:spPr>
      </p:pic>
    </p:spTree>
    <p:extLst>
      <p:ext uri="{BB962C8B-B14F-4D97-AF65-F5344CB8AC3E}">
        <p14:creationId xmlns:p14="http://schemas.microsoft.com/office/powerpoint/2010/main" val="811556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88E8-E6E5-4CC9-B2EB-9F430BC387F6}"/>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WORKING TOGETHER</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C7EDBF-2147-41F8-AAB0-D4F10D9A72B9}"/>
              </a:ext>
            </a:extLst>
          </p:cNvPr>
          <p:cNvSpPr>
            <a:spLocks noGrp="1"/>
          </p:cNvSpPr>
          <p:nvPr>
            <p:ph idx="1"/>
          </p:nvPr>
        </p:nvSpPr>
        <p:spPr>
          <a:xfrm>
            <a:off x="4706578" y="589722"/>
            <a:ext cx="6798033" cy="5321500"/>
          </a:xfrm>
        </p:spPr>
        <p:txBody>
          <a:bodyPr anchor="ctr">
            <a:normAutofit/>
          </a:bodyPr>
          <a:lstStyle/>
          <a:p>
            <a:r>
              <a:rPr lang="en-US" sz="2400" dirty="0"/>
              <a:t>If you love God, you'll work together</a:t>
            </a:r>
          </a:p>
          <a:p>
            <a:r>
              <a:rPr lang="en-US" sz="2400" dirty="0"/>
              <a:t>What is God's purpose?</a:t>
            </a:r>
          </a:p>
          <a:p>
            <a:r>
              <a:rPr lang="en-US" sz="2400" dirty="0"/>
              <a:t>Do all in the Name of The Lord-Colossians 3:17</a:t>
            </a:r>
          </a:p>
          <a:p>
            <a:r>
              <a:rPr lang="en-US" sz="2400" dirty="0"/>
              <a:t>Not mine, but Thine- Matthew 26:39</a:t>
            </a:r>
          </a:p>
          <a:p>
            <a:r>
              <a:rPr lang="en-US" sz="2400" dirty="0"/>
              <a:t>It's not about you and I, it's about what God wants</a:t>
            </a:r>
          </a:p>
          <a:p>
            <a:endParaRPr lang="en-US" dirty="0"/>
          </a:p>
          <a:p>
            <a:endParaRPr lang="en-US" dirty="0"/>
          </a:p>
        </p:txBody>
      </p:sp>
    </p:spTree>
    <p:extLst>
      <p:ext uri="{BB962C8B-B14F-4D97-AF65-F5344CB8AC3E}">
        <p14:creationId xmlns:p14="http://schemas.microsoft.com/office/powerpoint/2010/main" val="3737223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88E8-E6E5-4CC9-B2EB-9F430BC387F6}"/>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WORKING TOGETHER</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C7EDBF-2147-41F8-AAB0-D4F10D9A72B9}"/>
              </a:ext>
            </a:extLst>
          </p:cNvPr>
          <p:cNvSpPr>
            <a:spLocks noGrp="1"/>
          </p:cNvSpPr>
          <p:nvPr>
            <p:ph idx="1"/>
          </p:nvPr>
        </p:nvSpPr>
        <p:spPr>
          <a:xfrm>
            <a:off x="4706578" y="589722"/>
            <a:ext cx="6798033" cy="5321500"/>
          </a:xfrm>
        </p:spPr>
        <p:txBody>
          <a:bodyPr anchor="ctr">
            <a:normAutofit/>
          </a:bodyPr>
          <a:lstStyle/>
          <a:p>
            <a:pPr marL="0" indent="0" algn="ctr">
              <a:buNone/>
            </a:pPr>
            <a:r>
              <a:rPr lang="en-US" sz="2400" dirty="0"/>
              <a:t>1 John 4:20</a:t>
            </a:r>
            <a:endParaRPr lang="en-US" dirty="0"/>
          </a:p>
          <a:p>
            <a:pPr marL="0" indent="0">
              <a:buNone/>
            </a:pPr>
            <a:r>
              <a:rPr lang="en-US" sz="2400" b="1" baseline="30000" dirty="0">
                <a:ea typeface="+mn-lt"/>
                <a:cs typeface="+mn-lt"/>
              </a:rPr>
              <a:t> </a:t>
            </a:r>
            <a:r>
              <a:rPr lang="en-US" sz="2400" dirty="0">
                <a:ea typeface="+mn-lt"/>
                <a:cs typeface="+mn-lt"/>
              </a:rPr>
              <a:t>If someone says, “I love God,” and </a:t>
            </a:r>
            <a:r>
              <a:rPr lang="en-US" sz="2400" i="1" dirty="0">
                <a:ea typeface="+mn-lt"/>
                <a:cs typeface="+mn-lt"/>
              </a:rPr>
              <a:t>yet</a:t>
            </a:r>
            <a:r>
              <a:rPr lang="en-US" sz="2400" dirty="0">
                <a:ea typeface="+mn-lt"/>
                <a:cs typeface="+mn-lt"/>
              </a:rPr>
              <a:t> he hates his brother he is a liar; for the one who does not love his brother whom he has seen, </a:t>
            </a:r>
            <a:r>
              <a:rPr lang="en-US" sz="2400" b="1" dirty="0">
                <a:ea typeface="+mn-lt"/>
                <a:cs typeface="+mn-lt"/>
              </a:rPr>
              <a:t>cannot</a:t>
            </a:r>
            <a:r>
              <a:rPr lang="en-US" sz="2400" dirty="0">
                <a:ea typeface="+mn-lt"/>
                <a:cs typeface="+mn-lt"/>
              </a:rPr>
              <a:t> love God, whom he has not seen.</a:t>
            </a:r>
            <a:endParaRPr lang="en-US" dirty="0"/>
          </a:p>
          <a:p>
            <a:pPr>
              <a:buFont typeface="Arial" charset="2"/>
              <a:buChar char="•"/>
            </a:pPr>
            <a:r>
              <a:rPr lang="en-US" sz="2400" dirty="0"/>
              <a:t>Actions speak louder than words</a:t>
            </a:r>
          </a:p>
          <a:p>
            <a:pPr>
              <a:buFont typeface="Arial" charset="2"/>
              <a:buChar char="•"/>
            </a:pPr>
            <a:r>
              <a:rPr lang="en-US" sz="2400" dirty="0"/>
              <a:t>Don't be a liar, love your brothers and sisters and mean it</a:t>
            </a:r>
          </a:p>
          <a:p>
            <a:pPr>
              <a:buFont typeface="Arial" charset="2"/>
              <a:buChar char="•"/>
            </a:pPr>
            <a:r>
              <a:rPr lang="en-US" sz="2400" dirty="0"/>
              <a:t>Cannot-don't have the ability to; impossible</a:t>
            </a:r>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1954698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88E8-E6E5-4CC9-B2EB-9F430BC387F6}"/>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WORKING TOGETHER</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C7EDBF-2147-41F8-AAB0-D4F10D9A72B9}"/>
              </a:ext>
            </a:extLst>
          </p:cNvPr>
          <p:cNvSpPr>
            <a:spLocks noGrp="1"/>
          </p:cNvSpPr>
          <p:nvPr>
            <p:ph idx="1"/>
          </p:nvPr>
        </p:nvSpPr>
        <p:spPr>
          <a:xfrm>
            <a:off x="4706578" y="589722"/>
            <a:ext cx="6798033" cy="5321500"/>
          </a:xfrm>
        </p:spPr>
        <p:txBody>
          <a:bodyPr anchor="ctr">
            <a:normAutofit/>
          </a:bodyPr>
          <a:lstStyle/>
          <a:p>
            <a:pPr marL="0" indent="0" algn="ctr">
              <a:buNone/>
            </a:pPr>
            <a:r>
              <a:rPr lang="en-US" sz="2400" dirty="0"/>
              <a:t>What is hate?</a:t>
            </a:r>
            <a:endParaRPr lang="en-US" dirty="0"/>
          </a:p>
          <a:p>
            <a:pPr>
              <a:buFont typeface="Arial" charset="2"/>
              <a:buChar char="•"/>
            </a:pPr>
            <a:r>
              <a:rPr lang="en-US" sz="2400" dirty="0"/>
              <a:t>If you have anything against your brother</a:t>
            </a:r>
          </a:p>
          <a:p>
            <a:pPr>
              <a:buFont typeface="Arial" charset="2"/>
              <a:buChar char="•"/>
            </a:pPr>
            <a:r>
              <a:rPr lang="en-US" sz="2400" dirty="0">
                <a:ea typeface="+mn-lt"/>
                <a:cs typeface="+mn-lt"/>
              </a:rPr>
              <a:t>Everyone who hates his brother is a murderer, and you know that no murderer has eternal life remaining in him. 1 John 3:15</a:t>
            </a:r>
          </a:p>
          <a:p>
            <a:pPr>
              <a:buFont typeface="Arial" charset="2"/>
              <a:buChar char="•"/>
            </a:pPr>
            <a:r>
              <a:rPr lang="en-US" sz="2400" dirty="0"/>
              <a:t>We don't exalt ourselves-2 Corinthians 12:7</a:t>
            </a:r>
          </a:p>
          <a:p>
            <a:pPr>
              <a:buFont typeface="Arial" charset="2"/>
              <a:buChar char="•"/>
            </a:pPr>
            <a:r>
              <a:rPr lang="en-US" sz="2400" dirty="0"/>
              <a:t>We boast in The Lord-2 Corinthians 10:17</a:t>
            </a:r>
          </a:p>
          <a:p>
            <a:pPr>
              <a:buFont typeface="Arial" charset="2"/>
              <a:buChar char="•"/>
            </a:pPr>
            <a:r>
              <a:rPr lang="en-US" sz="2400" dirty="0"/>
              <a:t>We have to be watchful-1 Peter 5:8</a:t>
            </a:r>
          </a:p>
          <a:p>
            <a:pPr marL="0" indent="0">
              <a:buNone/>
            </a:pPr>
            <a:endParaRPr lang="en-US" sz="2400" dirty="0"/>
          </a:p>
          <a:p>
            <a:pPr>
              <a:buFont typeface="Arial" charset="2"/>
              <a:buChar char="•"/>
            </a:pPr>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2056680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88E8-E6E5-4CC9-B2EB-9F430BC387F6}"/>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WORKING TOGETHER</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C7EDBF-2147-41F8-AAB0-D4F10D9A72B9}"/>
              </a:ext>
            </a:extLst>
          </p:cNvPr>
          <p:cNvSpPr>
            <a:spLocks noGrp="1"/>
          </p:cNvSpPr>
          <p:nvPr>
            <p:ph idx="1"/>
          </p:nvPr>
        </p:nvSpPr>
        <p:spPr>
          <a:xfrm>
            <a:off x="4671543" y="178068"/>
            <a:ext cx="6798033" cy="6039706"/>
          </a:xfrm>
        </p:spPr>
        <p:txBody>
          <a:bodyPr vert="horz" lIns="91440" tIns="45720" rIns="91440" bIns="45720" rtlCol="0" anchor="ctr">
            <a:noAutofit/>
          </a:bodyPr>
          <a:lstStyle/>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500" dirty="0"/>
          </a:p>
          <a:p>
            <a:pPr marL="0" indent="0" algn="ctr">
              <a:buNone/>
            </a:pPr>
            <a:r>
              <a:rPr lang="en-US" sz="2500" dirty="0"/>
              <a:t>Why is working together important?</a:t>
            </a:r>
            <a:endParaRPr lang="en-US" dirty="0"/>
          </a:p>
          <a:p>
            <a:pPr>
              <a:buFont typeface="Arial" charset="2"/>
              <a:buChar char="•"/>
            </a:pPr>
            <a:r>
              <a:rPr lang="en-US" sz="2500" dirty="0"/>
              <a:t>Our physical bodies have members that work together</a:t>
            </a:r>
          </a:p>
          <a:p>
            <a:pPr>
              <a:buFont typeface="Arial" charset="2"/>
              <a:buChar char="•"/>
            </a:pPr>
            <a:r>
              <a:rPr lang="en-US" sz="2500" dirty="0"/>
              <a:t>The Church is Christ's body</a:t>
            </a:r>
          </a:p>
          <a:p>
            <a:pPr>
              <a:buFont typeface="Arial" charset="2"/>
              <a:buChar char="•"/>
            </a:pPr>
            <a:r>
              <a:rPr lang="en-US" sz="2500" dirty="0"/>
              <a:t>Christ is the Head; in the literal and metaphorical sense-Ephesians 5:23</a:t>
            </a:r>
          </a:p>
          <a:p>
            <a:pPr>
              <a:buFont typeface="Arial" charset="2"/>
              <a:buChar char="•"/>
            </a:pPr>
            <a:r>
              <a:rPr lang="en-US" sz="2500" dirty="0"/>
              <a:t>The Head house the brains and sends commands to the members.</a:t>
            </a:r>
          </a:p>
          <a:p>
            <a:pPr>
              <a:buFont typeface="Arial" charset="2"/>
              <a:buChar char="•"/>
            </a:pPr>
            <a:r>
              <a:rPr lang="en-US" sz="2500" dirty="0"/>
              <a:t>Therefore, we submit to Christ's commands</a:t>
            </a:r>
          </a:p>
          <a:p>
            <a:pPr>
              <a:buFont typeface="Arial" charset="2"/>
              <a:buChar char="•"/>
            </a:pPr>
            <a:r>
              <a:rPr lang="en-US" sz="2500" dirty="0"/>
              <a:t>Body parts are many, but of One Body-  1 Corinthians 12:12</a:t>
            </a:r>
          </a:p>
          <a:p>
            <a:pPr>
              <a:buFont typeface="Arial" charset="2"/>
              <a:buChar char="•"/>
            </a:pPr>
            <a:r>
              <a:rPr lang="en-US" sz="2500" dirty="0"/>
              <a:t>We are all part of the same body-V. 13</a:t>
            </a:r>
          </a:p>
          <a:p>
            <a:pPr>
              <a:buFont typeface="Arial" charset="2"/>
              <a:buChar char="•"/>
            </a:pPr>
            <a:endParaRPr lang="en-US" sz="2500" dirty="0"/>
          </a:p>
          <a:p>
            <a:pPr marL="0" indent="0">
              <a:buNone/>
            </a:pPr>
            <a:endParaRPr lang="en-US" sz="2400" dirty="0"/>
          </a:p>
          <a:p>
            <a:pPr>
              <a:buFont typeface="Arial" charset="2"/>
              <a:buChar char="•"/>
            </a:pPr>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1061680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88E8-E6E5-4CC9-B2EB-9F430BC387F6}"/>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WORKING TOGETHER</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C7EDBF-2147-41F8-AAB0-D4F10D9A72B9}"/>
              </a:ext>
            </a:extLst>
          </p:cNvPr>
          <p:cNvSpPr>
            <a:spLocks noGrp="1"/>
          </p:cNvSpPr>
          <p:nvPr>
            <p:ph idx="1"/>
          </p:nvPr>
        </p:nvSpPr>
        <p:spPr>
          <a:xfrm>
            <a:off x="4671543" y="178068"/>
            <a:ext cx="6798033" cy="6039706"/>
          </a:xfrm>
        </p:spPr>
        <p:txBody>
          <a:bodyPr vert="horz" lIns="91440" tIns="45720" rIns="91440" bIns="45720" rtlCol="0" anchor="ctr">
            <a:noAutofit/>
          </a:bodyPr>
          <a:lstStyle/>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500" dirty="0"/>
          </a:p>
          <a:p>
            <a:pPr>
              <a:buFont typeface="Arial" charset="2"/>
              <a:buChar char="•"/>
            </a:pPr>
            <a:r>
              <a:rPr lang="en-US" sz="2500" dirty="0"/>
              <a:t>We should be united in love</a:t>
            </a:r>
          </a:p>
          <a:p>
            <a:pPr>
              <a:buFont typeface="Arial" charset="2"/>
              <a:buChar char="•"/>
            </a:pPr>
            <a:r>
              <a:rPr lang="en-US" sz="2500" dirty="0"/>
              <a:t>Not competing with each other</a:t>
            </a:r>
          </a:p>
          <a:p>
            <a:pPr>
              <a:buFont typeface="Arial" charset="2"/>
              <a:buChar char="•"/>
            </a:pPr>
            <a:r>
              <a:rPr lang="en-US" sz="2500" dirty="0"/>
              <a:t>We need to build up, not tear down</a:t>
            </a:r>
          </a:p>
          <a:p>
            <a:pPr>
              <a:buFont typeface="Arial" charset="2"/>
              <a:buChar char="•"/>
            </a:pPr>
            <a:r>
              <a:rPr lang="en-US" sz="2500" dirty="0"/>
              <a:t>Everybody has a role!</a:t>
            </a:r>
          </a:p>
          <a:p>
            <a:pPr>
              <a:buFont typeface="Arial" charset="2"/>
              <a:buChar char="•"/>
            </a:pPr>
            <a:r>
              <a:rPr lang="en-US" sz="2500" dirty="0"/>
              <a:t>We need to do MORE</a:t>
            </a:r>
          </a:p>
          <a:p>
            <a:pPr>
              <a:buFont typeface="Arial" charset="2"/>
              <a:buChar char="•"/>
            </a:pPr>
            <a:endParaRPr lang="en-US" sz="2500" dirty="0"/>
          </a:p>
          <a:p>
            <a:pPr marL="0" indent="0">
              <a:buNone/>
            </a:pPr>
            <a:endParaRPr lang="en-US" sz="2400" dirty="0"/>
          </a:p>
          <a:p>
            <a:pPr>
              <a:buFont typeface="Arial" charset="2"/>
              <a:buChar char="•"/>
            </a:pPr>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2014979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88E8-E6E5-4CC9-B2EB-9F430BC387F6}"/>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WORKING TOGETHER</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C7EDBF-2147-41F8-AAB0-D4F10D9A72B9}"/>
              </a:ext>
            </a:extLst>
          </p:cNvPr>
          <p:cNvSpPr>
            <a:spLocks noGrp="1"/>
          </p:cNvSpPr>
          <p:nvPr>
            <p:ph idx="1"/>
          </p:nvPr>
        </p:nvSpPr>
        <p:spPr>
          <a:xfrm>
            <a:off x="4671543" y="178068"/>
            <a:ext cx="6798033" cy="6039706"/>
          </a:xfrm>
        </p:spPr>
        <p:txBody>
          <a:bodyPr vert="horz" lIns="91440" tIns="45720" rIns="91440" bIns="45720" rtlCol="0" anchor="ctr">
            <a:noAutofit/>
          </a:bodyPr>
          <a:lstStyle/>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marL="0" indent="0" algn="ctr">
              <a:buNone/>
            </a:pPr>
            <a:r>
              <a:rPr lang="en-US" sz="2500" b="1" dirty="0"/>
              <a:t>MORE</a:t>
            </a:r>
            <a:endParaRPr lang="en-US" b="1" dirty="0"/>
          </a:p>
          <a:p>
            <a:pPr>
              <a:buFont typeface="Arial" charset="2"/>
              <a:buChar char="•"/>
            </a:pPr>
            <a:r>
              <a:rPr lang="en-US" sz="2500" dirty="0"/>
              <a:t>M=MINDSET-1 Corinthians 1:10</a:t>
            </a:r>
          </a:p>
          <a:p>
            <a:pPr>
              <a:buFont typeface="Arial" charset="2"/>
              <a:buChar char="•"/>
            </a:pPr>
            <a:r>
              <a:rPr lang="en-US" sz="2500" dirty="0"/>
              <a:t>O=ONENESS-Ephesians 4:1-3</a:t>
            </a:r>
          </a:p>
          <a:p>
            <a:pPr>
              <a:buFont typeface="Arial" charset="2"/>
              <a:buChar char="•"/>
            </a:pPr>
            <a:r>
              <a:rPr lang="en-US" sz="2500" dirty="0"/>
              <a:t>R=RESPONSIBILITY-Matthew 25:14-30</a:t>
            </a:r>
          </a:p>
          <a:p>
            <a:pPr>
              <a:buFont typeface="Arial" charset="2"/>
              <a:buChar char="•"/>
            </a:pPr>
            <a:r>
              <a:rPr lang="en-US" sz="2500" dirty="0"/>
              <a:t>E=EXECUTION-2 Timothy 2:15</a:t>
            </a:r>
          </a:p>
          <a:p>
            <a:pPr>
              <a:buFont typeface="Arial" charset="2"/>
              <a:buChar char="•"/>
            </a:pPr>
            <a:r>
              <a:rPr lang="en-US" sz="2500" dirty="0">
                <a:ea typeface="+mn-lt"/>
                <a:cs typeface="+mn-lt"/>
              </a:rPr>
              <a:t>In order to work together effectively as the body of Christ, we need to be “MORE”: to be of the same mindset, to stand together in oneness, to be individually responsible for our talents, and to learn how to execute those skills</a:t>
            </a:r>
            <a:endParaRPr lang="en-US" sz="2500" dirty="0"/>
          </a:p>
          <a:p>
            <a:pPr>
              <a:buFont typeface="Arial" charset="2"/>
              <a:buChar char="•"/>
            </a:pPr>
            <a:endParaRPr lang="en-US" sz="2500" dirty="0"/>
          </a:p>
          <a:p>
            <a:endParaRPr lang="en-SG" sz="2500" dirty="0"/>
          </a:p>
          <a:p>
            <a:pPr>
              <a:buFont typeface="Arial" charset="2"/>
              <a:buChar char="•"/>
            </a:pPr>
            <a:endParaRPr lang="en-US" sz="2500" dirty="0"/>
          </a:p>
          <a:p>
            <a:pPr marL="0" indent="0">
              <a:buNone/>
            </a:pPr>
            <a:endParaRPr lang="en-US" sz="2400" dirty="0"/>
          </a:p>
          <a:p>
            <a:pPr>
              <a:buFont typeface="Arial" charset="2"/>
              <a:buChar char="•"/>
            </a:pPr>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616715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88E8-E6E5-4CC9-B2EB-9F430BC387F6}"/>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WORKING TOGETHER</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C7EDBF-2147-41F8-AAB0-D4F10D9A72B9}"/>
              </a:ext>
            </a:extLst>
          </p:cNvPr>
          <p:cNvSpPr>
            <a:spLocks noGrp="1"/>
          </p:cNvSpPr>
          <p:nvPr>
            <p:ph idx="1"/>
          </p:nvPr>
        </p:nvSpPr>
        <p:spPr>
          <a:xfrm>
            <a:off x="4671543" y="178068"/>
            <a:ext cx="6798033" cy="6039706"/>
          </a:xfrm>
        </p:spPr>
        <p:txBody>
          <a:bodyPr vert="horz" lIns="91440" tIns="45720" rIns="91440" bIns="45720" rtlCol="0" anchor="ctr">
            <a:noAutofit/>
          </a:bodyPr>
          <a:lstStyle/>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r>
              <a:rPr lang="en-US" sz="2500" b="1" dirty="0"/>
              <a:t>Definition of "Teamwork"-1 Corinthians 12:14-27</a:t>
            </a:r>
            <a:endParaRPr lang="en-US" b="1"/>
          </a:p>
          <a:p>
            <a:pPr>
              <a:buFont typeface="Arial" charset="2"/>
              <a:buChar char="•"/>
            </a:pPr>
            <a:r>
              <a:rPr lang="en-US" sz="2500" dirty="0"/>
              <a:t>Everybody is important</a:t>
            </a:r>
          </a:p>
          <a:p>
            <a:pPr>
              <a:buFont typeface="Arial" charset="2"/>
              <a:buChar char="•"/>
            </a:pPr>
            <a:r>
              <a:rPr lang="en-US" sz="2500" dirty="0"/>
              <a:t>The members of the body need each other</a:t>
            </a:r>
          </a:p>
          <a:p>
            <a:pPr>
              <a:buFont typeface="Arial" charset="2"/>
              <a:buChar char="•"/>
            </a:pPr>
            <a:r>
              <a:rPr lang="en-US" sz="2500" dirty="0"/>
              <a:t>When one member suffers, we all suffer</a:t>
            </a:r>
          </a:p>
          <a:p>
            <a:pPr>
              <a:buFont typeface="Arial" charset="2"/>
              <a:buChar char="•"/>
            </a:pPr>
            <a:r>
              <a:rPr lang="en-US" sz="2500" dirty="0"/>
              <a:t>If a member is honored, we all rejoice</a:t>
            </a:r>
          </a:p>
          <a:p>
            <a:pPr>
              <a:buFont typeface="Arial" charset="2"/>
              <a:buChar char="•"/>
            </a:pPr>
            <a:r>
              <a:rPr lang="en-US" sz="2500" dirty="0"/>
              <a:t>We are one</a:t>
            </a:r>
          </a:p>
          <a:p>
            <a:pPr>
              <a:buFont typeface="Arial" charset="2"/>
              <a:buChar char="•"/>
            </a:pPr>
            <a:r>
              <a:rPr lang="en-US" sz="2500" dirty="0"/>
              <a:t>We all have different roles</a:t>
            </a:r>
          </a:p>
          <a:p>
            <a:pPr>
              <a:buFont typeface="Arial" charset="2"/>
              <a:buChar char="•"/>
            </a:pPr>
            <a:r>
              <a:rPr lang="en-US" sz="2500" dirty="0"/>
              <a:t>Potential for great good, or evil</a:t>
            </a:r>
          </a:p>
          <a:p>
            <a:pPr>
              <a:buFont typeface="Arial" charset="2"/>
              <a:buChar char="•"/>
            </a:pPr>
            <a:r>
              <a:rPr lang="en-US" sz="2500" dirty="0">
                <a:ea typeface="+mn-lt"/>
                <a:cs typeface="+mn-lt"/>
              </a:rPr>
              <a:t>1 Corinthians 14:40- But all things must be done properly and in an orderly way -KJV Says Decently And In Order.</a:t>
            </a:r>
          </a:p>
          <a:p>
            <a:pPr marL="0" indent="0">
              <a:buNone/>
            </a:pPr>
            <a:endParaRPr lang="en-US" sz="2500" dirty="0"/>
          </a:p>
          <a:p>
            <a:pPr marL="0" indent="0">
              <a:buNone/>
            </a:pPr>
            <a:endParaRPr lang="en-US" sz="2500" b="1" dirty="0"/>
          </a:p>
          <a:p>
            <a:pPr>
              <a:buFont typeface="Arial" charset="2"/>
              <a:buChar char="•"/>
            </a:pPr>
            <a:endParaRPr lang="en-US" sz="2500" dirty="0"/>
          </a:p>
          <a:p>
            <a:pPr>
              <a:buFont typeface="Arial" charset="2"/>
              <a:buChar char="•"/>
            </a:pPr>
            <a:endParaRPr lang="en-US" sz="2500" dirty="0"/>
          </a:p>
          <a:p>
            <a:endParaRPr lang="en-SG" sz="2500" dirty="0"/>
          </a:p>
          <a:p>
            <a:pPr>
              <a:buFont typeface="Arial" charset="2"/>
              <a:buChar char="•"/>
            </a:pPr>
            <a:endParaRPr lang="en-US" sz="2500" dirty="0"/>
          </a:p>
          <a:p>
            <a:pPr marL="0" indent="0">
              <a:buNone/>
            </a:pPr>
            <a:endParaRPr lang="en-US" sz="2400" dirty="0"/>
          </a:p>
          <a:p>
            <a:pPr>
              <a:buFont typeface="Arial" charset="2"/>
              <a:buChar char="•"/>
            </a:pPr>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1147353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88E8-E6E5-4CC9-B2EB-9F430BC387F6}"/>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WORKING TOGETHER</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C7EDBF-2147-41F8-AAB0-D4F10D9A72B9}"/>
              </a:ext>
            </a:extLst>
          </p:cNvPr>
          <p:cNvSpPr>
            <a:spLocks noGrp="1"/>
          </p:cNvSpPr>
          <p:nvPr>
            <p:ph idx="1"/>
          </p:nvPr>
        </p:nvSpPr>
        <p:spPr>
          <a:xfrm>
            <a:off x="4671543" y="178068"/>
            <a:ext cx="6798033" cy="6039706"/>
          </a:xfrm>
        </p:spPr>
        <p:txBody>
          <a:bodyPr vert="horz" lIns="91440" tIns="45720" rIns="91440" bIns="45720" rtlCol="0" anchor="ctr">
            <a:noAutofit/>
          </a:bodyPr>
          <a:lstStyle/>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a:buFont typeface="Arial" charset="2"/>
              <a:buChar char="•"/>
            </a:pPr>
            <a:endParaRPr lang="en-US" sz="2500"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endParaRPr lang="en-US" sz="2500" b="1" dirty="0"/>
          </a:p>
          <a:p>
            <a:pPr marL="0" indent="0" algn="ctr">
              <a:buNone/>
            </a:pPr>
            <a:r>
              <a:rPr lang="en-US" sz="2500" b="1" dirty="0"/>
              <a:t>Examples of not being a "team player"</a:t>
            </a:r>
          </a:p>
          <a:p>
            <a:pPr>
              <a:buFont typeface="Arial" charset="2"/>
              <a:buChar char="•"/>
            </a:pPr>
            <a:r>
              <a:rPr lang="en-US" sz="2500" dirty="0">
                <a:ea typeface="+mn-lt"/>
                <a:cs typeface="+mn-lt"/>
              </a:rPr>
              <a:t>              1.    Miriam and Aaron became jealous of Moses (</a:t>
            </a:r>
            <a:r>
              <a:rPr lang="en-US" sz="2500" u="sng" dirty="0">
                <a:ea typeface="+mn-lt"/>
                <a:cs typeface="+mn-lt"/>
              </a:rPr>
              <a:t>Numbers 12:1-2</a:t>
            </a:r>
            <a:r>
              <a:rPr lang="en-US" sz="2500" dirty="0">
                <a:ea typeface="+mn-lt"/>
                <a:cs typeface="+mn-lt"/>
              </a:rPr>
              <a:t>).</a:t>
            </a:r>
            <a:br>
              <a:rPr lang="en-US" sz="2500" dirty="0">
                <a:ea typeface="+mn-lt"/>
                <a:cs typeface="+mn-lt"/>
              </a:rPr>
            </a:br>
            <a:r>
              <a:rPr lang="en-US" sz="2500" dirty="0">
                <a:ea typeface="+mn-lt"/>
                <a:cs typeface="+mn-lt"/>
              </a:rPr>
              <a:t>               2.    Korah became jealous of Moses and Aaron and tried to lead a rebellion (</a:t>
            </a:r>
            <a:r>
              <a:rPr lang="en-US" sz="2500" u="sng" dirty="0">
                <a:ea typeface="+mn-lt"/>
                <a:cs typeface="+mn-lt"/>
              </a:rPr>
              <a:t>Numbers 16:1-3</a:t>
            </a:r>
            <a:r>
              <a:rPr lang="en-US" sz="2500" dirty="0">
                <a:ea typeface="+mn-lt"/>
                <a:cs typeface="+mn-lt"/>
              </a:rPr>
              <a:t>).</a:t>
            </a:r>
          </a:p>
          <a:p>
            <a:pPr marL="0" indent="0">
              <a:buNone/>
            </a:pPr>
            <a:r>
              <a:rPr lang="en-US" sz="2500" dirty="0"/>
              <a:t>New Testament Example-3rd John</a:t>
            </a:r>
          </a:p>
          <a:p>
            <a:pPr marL="0" indent="0">
              <a:buNone/>
            </a:pPr>
            <a:endParaRPr lang="en-US" sz="2500" b="1" dirty="0"/>
          </a:p>
          <a:p>
            <a:pPr>
              <a:buFont typeface="Arial" charset="2"/>
              <a:buChar char="•"/>
            </a:pPr>
            <a:endParaRPr lang="en-US" sz="2500" dirty="0"/>
          </a:p>
          <a:p>
            <a:pPr>
              <a:buFont typeface="Arial" charset="2"/>
              <a:buChar char="•"/>
            </a:pPr>
            <a:endParaRPr lang="en-US" sz="2500" dirty="0"/>
          </a:p>
          <a:p>
            <a:endParaRPr lang="en-SG" sz="2500" dirty="0"/>
          </a:p>
          <a:p>
            <a:pPr>
              <a:buFont typeface="Arial" charset="2"/>
              <a:buChar char="•"/>
            </a:pPr>
            <a:endParaRPr lang="en-US" sz="2500" dirty="0"/>
          </a:p>
          <a:p>
            <a:pPr marL="0" indent="0">
              <a:buNone/>
            </a:pPr>
            <a:endParaRPr lang="en-US" sz="2400" dirty="0"/>
          </a:p>
          <a:p>
            <a:pPr>
              <a:buFont typeface="Arial" charset="2"/>
              <a:buChar char="•"/>
            </a:pPr>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321000116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0</Words>
  <Application>Microsoft Office PowerPoint</Application>
  <PresentationFormat>Widescreen</PresentationFormat>
  <Paragraphs>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Wisp</vt:lpstr>
      <vt:lpstr>WORKING TOGETHER</vt:lpstr>
      <vt:lpstr>WORKING TOGETHER</vt:lpstr>
      <vt:lpstr>WORKING TOGETHER</vt:lpstr>
      <vt:lpstr>WORKING TOGETHER</vt:lpstr>
      <vt:lpstr>WORKING TOGETHER</vt:lpstr>
      <vt:lpstr>WORKING TOGETHER</vt:lpstr>
      <vt:lpstr>WORKING TOGETHER</vt:lpstr>
      <vt:lpstr>WORKING TOGETHER</vt:lpstr>
      <vt:lpstr>WORKING TOGETHER</vt:lpstr>
      <vt:lpstr>WORKING TOGETHER</vt:lpstr>
      <vt:lpstr>WORKING TOGETHER</vt:lpstr>
      <vt:lpstr>WORKING TOGETHER</vt:lpstr>
      <vt:lpstr>WORKING TOGETHER</vt:lpstr>
      <vt:lpstr>WORKING TOGETHER</vt:lpstr>
      <vt:lpstr>WORKING TOGETHER</vt:lpstr>
      <vt:lpstr>WORKING TOGETHER</vt:lpstr>
      <vt:lpstr>WORKING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312</cp:revision>
  <dcterms:created xsi:type="dcterms:W3CDTF">2021-12-18T22:51:26Z</dcterms:created>
  <dcterms:modified xsi:type="dcterms:W3CDTF">2021-12-19T01:04:26Z</dcterms:modified>
</cp:coreProperties>
</file>