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7" r:id="rId11"/>
    <p:sldId id="268" r:id="rId12"/>
    <p:sldId id="270" r:id="rId13"/>
    <p:sldId id="271" r:id="rId14"/>
    <p:sldId id="272" r:id="rId15"/>
    <p:sldId id="273" r:id="rId1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9748B5-A9B7-45DA-B72B-CC53D8ECF4E6}" v="18" dt="2022-02-13T06:27:58.659"/>
    <p1510:client id="{DC28BAFB-DFED-482A-B203-F7F5C4D3FA56}" v="1885" dt="2022-02-13T03:34:19.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94" d="100"/>
          <a:sy n="94" d="100"/>
        </p:scale>
        <p:origin x="90" y="22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viewProps" Target="viewProp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presProps" Target="presProps.xml" Id="rId1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tableStyles" Target="tableStyle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9.xml" Id="rId10" /><Relationship Type="http://schemas.openxmlformats.org/officeDocument/2006/relationships/theme" Target="theme/theme1.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microsoft.com/office/2015/10/relationships/revisionInfo" Target="revisionInfo.xml" Id="rId22"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Subtitle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Vertical Text Placeholder 2"/>
          <p:cNvSpPr>
            <a:spLocks noGrp="1"/>
          </p:cNvSpPr>
          <p:nvPr>
            <p:ph type="body" orient="vert" idx="1"/>
          </p:nvPr>
        </p:nvSpPr>
        <p:spPr>
          <a:xfrm>
            <a:off x="457200" y="274640"/>
            <a:ext cx="6829444"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anchor="t"/>
          <a:lstStyle>
            <a:lvl1pPr algn="l">
              <a:defRPr sz="4400" b="1" cap="all"/>
            </a:lvl1pPr>
          </a:lstStyle>
          <a:p>
            <a:r>
              <a:rPr kumimoji="0" lang="en-US"/>
              <a:t>Click to edit Master title style</a:t>
            </a:r>
          </a:p>
        </p:txBody>
      </p:sp>
      <p:sp>
        <p:nvSpPr>
          <p:cNvPr id="3" name="Text Placeholder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8" name="Footer Placeholder 7"/>
          <p:cNvSpPr>
            <a:spLocks noGrp="1"/>
          </p:cNvSpPr>
          <p:nvPr>
            <p:ph type="ftr" sz="quarter" idx="11"/>
          </p:nvPr>
        </p:nvSpPr>
        <p:spPr/>
        <p:txBody>
          <a:bodyPr/>
          <a:lstStyle/>
          <a:p>
            <a:endParaRPr kumimoji="0" lang="zh-CN" altLang="en-US"/>
          </a:p>
        </p:txBody>
      </p:sp>
      <p:sp>
        <p:nvSpPr>
          <p:cNvPr id="9" name="Slide Number Placeholder 8"/>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
        <p:nvSpPr>
          <p:cNvPr id="2" name="Title 1"/>
          <p:cNvSpPr>
            <a:spLocks noGrp="1"/>
          </p:cNvSpPr>
          <p:nvPr>
            <p:ph type="title"/>
          </p:nvPr>
        </p:nvSpPr>
        <p:spPr/>
        <p:txBody>
          <a:bodyPr/>
          <a:lstStyle>
            <a:lvl1pPr>
              <a:defRPr/>
            </a:lvl1pPr>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4" name="Footer Placeholder 3"/>
          <p:cNvSpPr>
            <a:spLocks noGrp="1"/>
          </p:cNvSpPr>
          <p:nvPr>
            <p:ph type="ftr" sz="quarter" idx="11"/>
          </p:nvPr>
        </p:nvSpPr>
        <p:spPr/>
        <p:txBody>
          <a:bodyPr/>
          <a:lstStyle/>
          <a:p>
            <a:endParaRPr kumimoji="0" lang="zh-CN" altLang="en-US"/>
          </a:p>
        </p:txBody>
      </p:sp>
      <p:sp>
        <p:nvSpPr>
          <p:cNvPr id="5" name="Slide Number Placeholder 4"/>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3" name="Footer Placeholder 2"/>
          <p:cNvSpPr>
            <a:spLocks noGrp="1"/>
          </p:cNvSpPr>
          <p:nvPr>
            <p:ph type="ftr" sz="quarter" idx="11"/>
          </p:nvPr>
        </p:nvSpPr>
        <p:spPr/>
        <p:txBody>
          <a:bodyPr/>
          <a:lstStyle/>
          <a:p>
            <a:endParaRPr kumimoji="0" lang="zh-CN" altLang="en-US"/>
          </a:p>
        </p:txBody>
      </p:sp>
      <p:sp>
        <p:nvSpPr>
          <p:cNvPr id="4" name="Slide Number Placeholder 3"/>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en-US"/>
              <a:t>Click to edit Master title style</a:t>
            </a:r>
          </a:p>
        </p:txBody>
      </p:sp>
      <p:sp>
        <p:nvSpPr>
          <p:cNvPr id="3" name="Content Placeholder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6" name="Footer Placeholder 5"/>
          <p:cNvSpPr>
            <a:spLocks noGrp="1"/>
          </p:cNvSpPr>
          <p:nvPr>
            <p:ph type="ftr" sz="quarter" idx="11"/>
          </p:nvPr>
        </p:nvSpPr>
        <p:spPr/>
        <p:txBody>
          <a:bodyPr/>
          <a:lstStyle/>
          <a:p>
            <a:endParaRPr kumimoji="0" lang="zh-CN" altLang="en-US" dirty="0"/>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0474" y="553734"/>
            <a:ext cx="7349244"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a:t>Click icon to add picture</a:t>
            </a:r>
          </a:p>
        </p:txBody>
      </p:sp>
      <p:sp useBgFill="1">
        <p:nvSpPr>
          <p:cNvPr id="2" name="Title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en-US"/>
              <a:t>Click to edit Master title style</a:t>
            </a:r>
          </a:p>
        </p:txBody>
      </p:sp>
      <p:sp>
        <p:nvSpPr>
          <p:cNvPr id="4" name="Text Placeholder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2/12/2022</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en-US"/>
              <a:t>Click to edit Master title style</a:t>
            </a:r>
          </a:p>
        </p:txBody>
      </p:sp>
      <p:sp>
        <p:nvSpPr>
          <p:cNvPr id="3" name="Text Placeholder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eaLnBrk="1" latinLnBrk="0" hangingPunct="1"/>
            <a:fld id="{0D0EC791-D078-4631-9937-E8318C63790B}" type="datetimeFigureOut">
              <a:rPr lang="en-US" smtClean="0"/>
              <a:pPr eaLnBrk="1" latinLnBrk="0" hangingPunct="1"/>
              <a:t>2/12/2022</a:t>
            </a:fld>
            <a:endParaRPr lang="en-US" dirty="0"/>
          </a:p>
        </p:txBody>
      </p:sp>
      <p:sp>
        <p:nvSpPr>
          <p:cNvPr id="5" name="Footer Placeholder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kumimoji="0" lang="zh-CN" altLang="en-US" dirty="0"/>
          </a:p>
        </p:txBody>
      </p:sp>
      <p:sp>
        <p:nvSpPr>
          <p:cNvPr id="6" name="Slide Number Placeholder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lgn="r" eaLnBrk="1" latinLnBrk="0" hangingPunct="1"/>
            <a:fld id="{170ADD11-4055-44D3-AD09-D611CD509B89}" type="slidenum">
              <a:rPr kumimoji="0" lang="en-US" smtClean="0"/>
              <a:pPr algn="r" eaLnBrk="1" latinLnBrk="0" hangingPunct="1"/>
              <a:t>‹#›</a:t>
            </a:fld>
            <a:endParaRPr kumimoji="0"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91440" tIns="45720" rIns="91440" bIns="45720" rtlCol="0" anchor="b">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r>
              <a:rPr lang="en-US" sz="3600">
                <a:ea typeface="Cambria"/>
              </a:rPr>
              <a:t>Joe clapp</a:t>
            </a:r>
          </a:p>
        </p:txBody>
      </p:sp>
      <p:sp>
        <p:nvSpPr>
          <p:cNvPr id="3" name="Subtitle 2"/>
          <p:cNvSpPr>
            <a:spLocks noGrp="1"/>
          </p:cNvSpPr>
          <p:nvPr>
            <p:ph type="subTitle" idx="1"/>
          </p:nvPr>
        </p:nvSpPr>
        <p:spPr/>
        <p:txBody>
          <a:bodyPr vert="horz" lIns="91440" tIns="45720" rIns="91440" bIns="45720" rtlCol="0" anchor="t">
            <a:normAutofit/>
          </a:bodyPr>
          <a:lstStyle/>
          <a:p>
            <a:r>
              <a:rPr lang="en-US" sz="4400" dirty="0">
                <a:cs typeface="Calibri"/>
              </a:rPr>
              <a:t>GENESIS 5</a:t>
            </a:r>
            <a:endParaRPr lang="en-US" sz="4400" dirty="0"/>
          </a:p>
        </p:txBody>
      </p:sp>
    </p:spTree>
    <p:extLst>
      <p:ext uri="{BB962C8B-B14F-4D97-AF65-F5344CB8AC3E}">
        <p14:creationId xmlns:p14="http://schemas.microsoft.com/office/powerpoint/2010/main" val="158202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56991"/>
            <a:ext cx="8229600" cy="5845669"/>
          </a:xfrm>
        </p:spPr>
        <p:txBody>
          <a:bodyPr vert="horz" lIns="91440" tIns="45720" rIns="91440" bIns="45720" rtlCol="0" anchor="t">
            <a:noAutofit/>
          </a:bodyPr>
          <a:lstStyle/>
          <a:p>
            <a:pPr marL="457200" lvl="1" indent="0">
              <a:buNone/>
            </a:pPr>
            <a:r>
              <a:rPr lang="en-US" sz="1800" dirty="0">
                <a:ea typeface="+mn-lt"/>
                <a:cs typeface="+mn-lt"/>
              </a:rPr>
              <a:t>                                      </a:t>
            </a:r>
            <a:r>
              <a:rPr lang="en-US" sz="1800" b="1" dirty="0">
                <a:ea typeface="+mn-lt"/>
                <a:cs typeface="+mn-lt"/>
              </a:rPr>
              <a:t>Moses:</a:t>
            </a:r>
            <a:endParaRPr lang="en-US" sz="1800" b="1" dirty="0">
              <a:cs typeface="Calibri"/>
            </a:endParaRPr>
          </a:p>
          <a:p>
            <a:pPr>
              <a:buFont typeface="Wingdings"/>
              <a:buChar char="Ø"/>
            </a:pPr>
            <a:r>
              <a:rPr lang="en-US" sz="1800" dirty="0">
                <a:ea typeface="+mn-lt"/>
                <a:cs typeface="+mn-lt"/>
              </a:rPr>
              <a:t>God's servant; led the people out of Egypt</a:t>
            </a:r>
            <a:endParaRPr lang="en-US" sz="1800" dirty="0">
              <a:cs typeface="Calibri"/>
            </a:endParaRPr>
          </a:p>
          <a:p>
            <a:pPr>
              <a:buFont typeface="Wingdings"/>
              <a:buChar char="Ø"/>
            </a:pPr>
            <a:r>
              <a:rPr lang="en-US" sz="1800" dirty="0">
                <a:cs typeface="Calibri"/>
              </a:rPr>
              <a:t>Temper at times: struck rock when told to speak to it: (Num 20:12)</a:t>
            </a:r>
          </a:p>
          <a:p>
            <a:pPr marL="0" indent="0">
              <a:buNone/>
            </a:pPr>
            <a:r>
              <a:rPr lang="en-US" dirty="0">
                <a:cs typeface="Calibri"/>
              </a:rPr>
              <a:t>                         </a:t>
            </a:r>
            <a:r>
              <a:rPr lang="en-US" sz="2000" b="1" dirty="0">
                <a:cs typeface="Calibri"/>
              </a:rPr>
              <a:t>  </a:t>
            </a:r>
            <a:r>
              <a:rPr lang="en-US" sz="1800" b="1" dirty="0">
                <a:cs typeface="Calibri"/>
              </a:rPr>
              <a:t>Peter:</a:t>
            </a:r>
            <a:endParaRPr lang="en-US"/>
          </a:p>
          <a:p>
            <a:pPr>
              <a:buFont typeface="Wingdings"/>
              <a:buChar char="Ø"/>
            </a:pPr>
            <a:r>
              <a:rPr lang="en-US" sz="1800" dirty="0">
                <a:cs typeface="Calibri"/>
              </a:rPr>
              <a:t>Close disciple of Jesus, loved the Lord</a:t>
            </a:r>
          </a:p>
          <a:p>
            <a:pPr>
              <a:buFont typeface="Wingdings"/>
              <a:buChar char="Ø"/>
            </a:pPr>
            <a:r>
              <a:rPr lang="en-US" sz="1800" dirty="0">
                <a:cs typeface="Calibri"/>
              </a:rPr>
              <a:t>Denied Christ 3 times-(Matt 26-69-75)</a:t>
            </a:r>
          </a:p>
          <a:p>
            <a:pPr marL="0" indent="0">
              <a:buNone/>
            </a:pPr>
            <a:r>
              <a:rPr lang="en-US" sz="1800" dirty="0">
                <a:cs typeface="Calibri"/>
              </a:rPr>
              <a:t>                                               </a:t>
            </a:r>
            <a:r>
              <a:rPr lang="en-US" sz="1800" b="1" dirty="0">
                <a:cs typeface="Calibri"/>
              </a:rPr>
              <a:t>David:</a:t>
            </a:r>
          </a:p>
          <a:p>
            <a:pPr marL="0" indent="0">
              <a:buNone/>
            </a:pPr>
            <a:r>
              <a:rPr lang="en-US" sz="1800" dirty="0">
                <a:cs typeface="Calibri"/>
              </a:rPr>
              <a:t>A man after God's "Own heart" (1 Sam 13:14)</a:t>
            </a:r>
            <a:endParaRPr lang="en-US" sz="1800" b="1" dirty="0">
              <a:cs typeface="Calibri"/>
            </a:endParaRPr>
          </a:p>
          <a:p>
            <a:pPr marL="0" indent="0">
              <a:buNone/>
            </a:pPr>
            <a:r>
              <a:rPr lang="en-US" sz="1800" dirty="0">
                <a:cs typeface="Calibri"/>
              </a:rPr>
              <a:t>Sin with </a:t>
            </a:r>
            <a:r>
              <a:rPr lang="en-US" sz="1800" dirty="0" err="1">
                <a:cs typeface="Calibri"/>
              </a:rPr>
              <a:t>Bathsheeba</a:t>
            </a:r>
            <a:r>
              <a:rPr lang="en-US" sz="1800" dirty="0">
                <a:cs typeface="Calibri"/>
              </a:rPr>
              <a:t>- (2 Sam 11:4)</a:t>
            </a:r>
          </a:p>
          <a:p>
            <a:pPr marL="0" indent="0">
              <a:buNone/>
            </a:pPr>
            <a:r>
              <a:rPr lang="en-US" sz="1800" dirty="0">
                <a:cs typeface="Calibri"/>
              </a:rPr>
              <a:t>What does "Walking With God" Mean?</a:t>
            </a:r>
            <a:endParaRPr lang="en-US" dirty="0"/>
          </a:p>
          <a:p>
            <a:pPr marL="285750" indent="-285750">
              <a:buFont typeface="Wingdings"/>
              <a:buChar char="Ø"/>
            </a:pPr>
            <a:r>
              <a:rPr lang="en-US" sz="1800" dirty="0">
                <a:cs typeface="Calibri"/>
              </a:rPr>
              <a:t>Friendship</a:t>
            </a:r>
          </a:p>
          <a:p>
            <a:pPr marL="285750" indent="-285750">
              <a:buFont typeface="Wingdings"/>
              <a:buChar char="Ø"/>
            </a:pPr>
            <a:r>
              <a:rPr lang="en-US" sz="1800" dirty="0">
                <a:cs typeface="Calibri"/>
              </a:rPr>
              <a:t>Intimacy</a:t>
            </a:r>
          </a:p>
          <a:p>
            <a:pPr marL="285750" indent="-285750">
              <a:buFont typeface="Wingdings"/>
              <a:buChar char="Ø"/>
            </a:pPr>
            <a:r>
              <a:rPr lang="en-US" sz="1800" dirty="0">
                <a:cs typeface="Calibri"/>
              </a:rPr>
              <a:t>Love</a:t>
            </a:r>
          </a:p>
          <a:p>
            <a:pPr marL="285750" indent="-285750">
              <a:buFont typeface="Wingdings"/>
              <a:buChar char="Ø"/>
            </a:pPr>
            <a:r>
              <a:rPr lang="en-US" sz="1800" dirty="0">
                <a:cs typeface="Calibri"/>
              </a:rPr>
              <a:t>Well-pleasing</a:t>
            </a:r>
          </a:p>
          <a:p>
            <a:pPr marL="285750" indent="-285750">
              <a:buFont typeface="Wingdings"/>
              <a:buChar char="Ø"/>
            </a:pPr>
            <a:r>
              <a:rPr lang="en-US" sz="1800" dirty="0">
                <a:cs typeface="Calibri"/>
              </a:rPr>
              <a:t>Bonded</a:t>
            </a:r>
          </a:p>
          <a:p>
            <a:pPr marL="285750" indent="-285750">
              <a:buFont typeface="Wingdings"/>
              <a:buChar char="Ø"/>
            </a:pPr>
            <a:r>
              <a:rPr lang="en-US" sz="1800" dirty="0">
                <a:cs typeface="Calibri"/>
              </a:rPr>
              <a:t>Obedience</a:t>
            </a:r>
          </a:p>
          <a:p>
            <a:pPr marL="0" indent="0">
              <a:buNone/>
            </a:pPr>
            <a:r>
              <a:rPr lang="en-US" sz="2000" dirty="0">
                <a:cs typeface="Calibri"/>
              </a:rPr>
              <a:t>God will not walk with someone in whom he is not well-pleased (1 John 2:4-6</a:t>
            </a: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929605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48299"/>
            <a:ext cx="8229600" cy="5741365"/>
          </a:xfrm>
        </p:spPr>
        <p:txBody>
          <a:bodyPr vert="horz" lIns="91440" tIns="45720" rIns="91440" bIns="45720" rtlCol="0" anchor="t">
            <a:noAutofit/>
          </a:bodyPr>
          <a:lstStyle/>
          <a:p>
            <a:pPr marL="457200" lvl="1" indent="0">
              <a:buNone/>
            </a:pPr>
            <a:r>
              <a:rPr lang="en-US" sz="2000" b="1" dirty="0">
                <a:ea typeface="+mn-lt"/>
                <a:cs typeface="+mn-lt"/>
              </a:rPr>
              <a:t>Benefits of a deepening friendship with God</a:t>
            </a:r>
            <a:endParaRPr lang="en-US" sz="2000" b="1">
              <a:ea typeface="+mn-lt"/>
              <a:cs typeface="+mn-lt"/>
            </a:endParaRPr>
          </a:p>
          <a:p>
            <a:pPr lvl="1">
              <a:buFont typeface="Wingdings"/>
              <a:buChar char="Ø"/>
            </a:pPr>
            <a:r>
              <a:rPr lang="en-US" sz="2000" dirty="0">
                <a:cs typeface="Calibri"/>
              </a:rPr>
              <a:t>First: Joy and advantages of being a Christian</a:t>
            </a:r>
          </a:p>
          <a:p>
            <a:pPr marL="457200" lvl="1" indent="0">
              <a:buNone/>
            </a:pPr>
            <a:r>
              <a:rPr lang="en-US" sz="2000" dirty="0">
                <a:cs typeface="Calibri"/>
              </a:rPr>
              <a:t>         Knowledge (John 8:32)</a:t>
            </a:r>
          </a:p>
          <a:p>
            <a:pPr marL="457200" lvl="1" indent="0">
              <a:buNone/>
            </a:pPr>
            <a:r>
              <a:rPr lang="en-US" sz="2000" dirty="0">
                <a:cs typeface="Calibri"/>
              </a:rPr>
              <a:t>         </a:t>
            </a:r>
            <a:r>
              <a:rPr lang="en-US" sz="2000" dirty="0">
                <a:ea typeface="+mn-lt"/>
                <a:cs typeface="+mn-lt"/>
              </a:rPr>
              <a:t>Being free from bondage of sin (Rom 6:18)</a:t>
            </a:r>
          </a:p>
          <a:p>
            <a:pPr marL="457200" lvl="1" indent="0">
              <a:buNone/>
            </a:pPr>
            <a:r>
              <a:rPr lang="en-US" sz="2000" dirty="0">
                <a:cs typeface="Calibri"/>
              </a:rPr>
              <a:t>         Eternal life with God (John 3:16)</a:t>
            </a:r>
          </a:p>
          <a:p>
            <a:pPr lvl="1">
              <a:buFont typeface="Wingdings"/>
              <a:buChar char="Ø"/>
            </a:pPr>
            <a:r>
              <a:rPr lang="en-US" sz="2000" dirty="0">
                <a:cs typeface="Calibri"/>
              </a:rPr>
              <a:t>Second: help in time of need</a:t>
            </a:r>
          </a:p>
          <a:p>
            <a:pPr marL="457200" lvl="1" indent="0">
              <a:buNone/>
            </a:pPr>
            <a:r>
              <a:rPr lang="en-US" sz="2000" dirty="0">
                <a:cs typeface="Calibri"/>
              </a:rPr>
              <a:t>         God will now allow us to be tempted more than we can bear (1 Cor 10:13)</a:t>
            </a:r>
          </a:p>
          <a:p>
            <a:pPr marL="457200" lvl="1" indent="0">
              <a:buNone/>
            </a:pPr>
            <a:r>
              <a:rPr lang="en-US" sz="2000" dirty="0">
                <a:cs typeface="Calibri"/>
              </a:rPr>
              <a:t>         We have an escape </a:t>
            </a:r>
            <a:r>
              <a:rPr lang="en-US" sz="2000" dirty="0">
                <a:ea typeface="+mn-lt"/>
                <a:cs typeface="+mn-lt"/>
              </a:rPr>
              <a:t>(1 Cor 10:13)</a:t>
            </a:r>
            <a:endParaRPr lang="en-US" sz="2000" dirty="0">
              <a:cs typeface="Calibri"/>
            </a:endParaRPr>
          </a:p>
          <a:p>
            <a:pPr marL="457200" lvl="1" indent="0">
              <a:buNone/>
            </a:pPr>
            <a:r>
              <a:rPr lang="en-US" sz="2000" dirty="0">
                <a:cs typeface="Calibri"/>
              </a:rPr>
              <a:t>         We have a God that cares for us (1 Peter 5:7)</a:t>
            </a:r>
          </a:p>
          <a:p>
            <a:pPr lvl="1">
              <a:buFont typeface="Wingdings"/>
              <a:buChar char="Ø"/>
            </a:pPr>
            <a:r>
              <a:rPr lang="en-US" sz="2000" dirty="0">
                <a:cs typeface="Calibri"/>
              </a:rPr>
              <a:t>Third: provides fullness and glory in the world beyond</a:t>
            </a:r>
          </a:p>
          <a:p>
            <a:pPr marL="457200" lvl="1" indent="0">
              <a:buNone/>
            </a:pPr>
            <a:r>
              <a:rPr lang="en-US" sz="2000" dirty="0">
                <a:cs typeface="Calibri"/>
              </a:rPr>
              <a:t>          God is always there, near and listening (Philip 4:5-7)</a:t>
            </a:r>
          </a:p>
          <a:p>
            <a:pPr marL="457200" lvl="1" indent="0">
              <a:buNone/>
            </a:pPr>
            <a:r>
              <a:rPr lang="en-US" sz="2000" dirty="0">
                <a:cs typeface="Calibri"/>
              </a:rPr>
              <a:t>          The pledge of eternal life later on (1 John 2:17)</a:t>
            </a:r>
          </a:p>
          <a:p>
            <a:pPr marL="457200" lvl="1" indent="0">
              <a:buNone/>
            </a:pPr>
            <a:endParaRPr lang="en-US" sz="1800" dirty="0">
              <a:cs typeface="Calibri"/>
            </a:endParaRPr>
          </a:p>
          <a:p>
            <a:pPr>
              <a:buFont typeface="Wingdings"/>
              <a:buChar char="Ø"/>
            </a:pPr>
            <a:endParaRPr lang="en-US" sz="2000" dirty="0">
              <a:cs typeface="Calibri"/>
            </a:endParaRP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325823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48299"/>
            <a:ext cx="8229600" cy="5741365"/>
          </a:xfrm>
        </p:spPr>
        <p:txBody>
          <a:bodyPr vert="horz" lIns="91440" tIns="45720" rIns="91440" bIns="45720" rtlCol="0" anchor="t">
            <a:noAutofit/>
          </a:bodyPr>
          <a:lstStyle/>
          <a:p>
            <a:pPr marL="457200" lvl="1" indent="0">
              <a:buNone/>
            </a:pPr>
            <a:r>
              <a:rPr lang="en-US" sz="2000" b="1" dirty="0">
                <a:ea typeface="+mn-lt"/>
                <a:cs typeface="+mn-lt"/>
              </a:rPr>
              <a:t>Consider John:  </a:t>
            </a:r>
            <a:r>
              <a:rPr lang="en-US" sz="1400" i="1" u="sng" dirty="0">
                <a:ea typeface="+mn-lt"/>
                <a:cs typeface="+mn-lt"/>
              </a:rPr>
              <a:t>http://www.westarkchurchofchrist.org/chadwell/1997/060897am.htm</a:t>
            </a:r>
            <a:r>
              <a:rPr lang="en-US" sz="1400" i="1" dirty="0">
                <a:ea typeface="+mn-lt"/>
                <a:cs typeface="+mn-lt"/>
              </a:rPr>
              <a:t> </a:t>
            </a:r>
            <a:r>
              <a:rPr lang="en-US" sz="1400" dirty="0">
                <a:ea typeface="+mn-lt"/>
                <a:cs typeface="+mn-lt"/>
              </a:rPr>
              <a:t>David Chadwell 1997</a:t>
            </a:r>
          </a:p>
          <a:p>
            <a:pPr lvl="1">
              <a:buFont typeface="Wingdings"/>
              <a:buChar char="Ø"/>
            </a:pPr>
            <a:r>
              <a:rPr lang="en-US" sz="1800" dirty="0">
                <a:cs typeface="Calibri"/>
              </a:rPr>
              <a:t>A Fisherman; </a:t>
            </a:r>
            <a:r>
              <a:rPr lang="en-US" sz="1800" dirty="0">
                <a:ea typeface="+mn-lt"/>
                <a:cs typeface="+mn-lt"/>
              </a:rPr>
              <a:t>sold fish to the surrounding towns and villages (Matthew 4:18-20)</a:t>
            </a:r>
          </a:p>
          <a:p>
            <a:pPr lvl="1">
              <a:buFont typeface="Wingdings"/>
              <a:buChar char="Ø"/>
            </a:pPr>
            <a:r>
              <a:rPr lang="en-US" sz="1800" dirty="0">
                <a:ea typeface="+mn-lt"/>
                <a:cs typeface="+mn-lt"/>
              </a:rPr>
              <a:t>Luke 5:7 indicates that James and John were in partnership with Peter and Andrew.</a:t>
            </a:r>
          </a:p>
          <a:p>
            <a:pPr marL="800100">
              <a:buSzPct val="100000"/>
              <a:buFont typeface="Wingdings"/>
              <a:buChar char="Ø"/>
            </a:pPr>
            <a:r>
              <a:rPr lang="en-US" sz="1800" dirty="0">
                <a:ea typeface="+mn-lt"/>
                <a:cs typeface="+mn-lt"/>
              </a:rPr>
              <a:t>Mark states that James and John also had hired servants that worked for them (Mark 1:19, 20).</a:t>
            </a:r>
          </a:p>
          <a:p>
            <a:pPr lvl="1">
              <a:buFont typeface="Wingdings"/>
              <a:buChar char="Ø"/>
            </a:pPr>
            <a:r>
              <a:rPr lang="en-US" sz="1800" dirty="0">
                <a:ea typeface="+mn-lt"/>
                <a:cs typeface="+mn-lt"/>
              </a:rPr>
              <a:t>This is evidence that their fishing business was quite successful--not many Jewish families in those days could afford hired servants.</a:t>
            </a:r>
          </a:p>
          <a:p>
            <a:pPr lvl="1">
              <a:buFont typeface="Wingdings"/>
              <a:buChar char="Ø"/>
            </a:pPr>
            <a:r>
              <a:rPr lang="en-US" sz="1800" dirty="0">
                <a:ea typeface="+mn-lt"/>
                <a:cs typeface="+mn-lt"/>
              </a:rPr>
              <a:t>Jesus invited the men to follow him.</a:t>
            </a:r>
          </a:p>
          <a:p>
            <a:pPr lvl="1">
              <a:buFont typeface="Wingdings"/>
              <a:buChar char="Ø"/>
            </a:pPr>
            <a:r>
              <a:rPr lang="en-US" sz="1800" dirty="0">
                <a:ea typeface="+mn-lt"/>
                <a:cs typeface="+mn-lt"/>
              </a:rPr>
              <a:t>Immediately four fisherman walked away from everything to follow Jesus--four fishermen, including John, began following a carpenter.</a:t>
            </a:r>
          </a:p>
          <a:p>
            <a:pPr>
              <a:buFont typeface="Cambria"/>
              <a:buChar char="–"/>
            </a:pPr>
            <a:r>
              <a:rPr lang="en-US" sz="1800" dirty="0">
                <a:ea typeface="+mn-lt"/>
                <a:cs typeface="+mn-lt"/>
              </a:rPr>
              <a:t>Peter, James, and John witnessed:</a:t>
            </a:r>
          </a:p>
          <a:p>
            <a:pPr lvl="1">
              <a:buFont typeface="Wingdings"/>
              <a:buChar char="Ø"/>
            </a:pPr>
            <a:r>
              <a:rPr lang="en-US" sz="1800" dirty="0">
                <a:ea typeface="+mn-lt"/>
                <a:cs typeface="+mn-lt"/>
              </a:rPr>
              <a:t>Jesus raising Jarius' daughter from the dead (Mark 5:37).</a:t>
            </a:r>
          </a:p>
          <a:p>
            <a:pPr lvl="1">
              <a:buFont typeface="Wingdings"/>
              <a:buChar char="Ø"/>
            </a:pPr>
            <a:r>
              <a:rPr lang="en-US" sz="1800" dirty="0">
                <a:ea typeface="+mn-lt"/>
                <a:cs typeface="+mn-lt"/>
              </a:rPr>
              <a:t>The transfiguration of Jesus (Matthew 17:1).</a:t>
            </a:r>
          </a:p>
          <a:p>
            <a:pPr lvl="1">
              <a:buFont typeface="Wingdings"/>
              <a:buChar char="Ø"/>
            </a:pPr>
            <a:r>
              <a:rPr lang="en-US" sz="1800" dirty="0">
                <a:ea typeface="+mn-lt"/>
                <a:cs typeface="+mn-lt"/>
              </a:rPr>
              <a:t>Jesus' agony within the garden of Gethsemane (Matthew 26:40).</a:t>
            </a:r>
          </a:p>
          <a:p>
            <a:pPr lvl="1">
              <a:buFont typeface="Wingdings"/>
              <a:buChar char="Ø"/>
            </a:pPr>
            <a:r>
              <a:rPr lang="en-US" sz="1800" dirty="0">
                <a:ea typeface="+mn-lt"/>
                <a:cs typeface="+mn-lt"/>
              </a:rPr>
              <a:t>It was Peter and John who made the arrangements for the Passover meal which they would share with Jesus the last night of his life (Luke 22:8).</a:t>
            </a:r>
          </a:p>
          <a:p>
            <a:pPr lvl="1">
              <a:buFont typeface="Wingdings"/>
              <a:buChar char="Ø"/>
            </a:pPr>
            <a:endParaRPr lang="en-US" sz="2000" dirty="0">
              <a:cs typeface="Calibri"/>
            </a:endParaRPr>
          </a:p>
          <a:p>
            <a:pPr lvl="1">
              <a:buFont typeface="Wingdings"/>
              <a:buChar char="Ø"/>
            </a:pPr>
            <a:endParaRPr lang="en-US" sz="2000" dirty="0">
              <a:cs typeface="Calibri"/>
            </a:endParaRPr>
          </a:p>
          <a:p>
            <a:pPr marL="457200" lvl="1" indent="0">
              <a:buNone/>
            </a:pPr>
            <a:endParaRPr lang="en-US" sz="1800" dirty="0">
              <a:cs typeface="Calibri"/>
            </a:endParaRPr>
          </a:p>
          <a:p>
            <a:pPr>
              <a:buFont typeface="Wingdings"/>
              <a:buChar char="Ø"/>
            </a:pPr>
            <a:endParaRPr lang="en-US" sz="2000" dirty="0">
              <a:cs typeface="Calibri"/>
            </a:endParaRP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829331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48299"/>
            <a:ext cx="8229600" cy="5741365"/>
          </a:xfrm>
        </p:spPr>
        <p:txBody>
          <a:bodyPr vert="horz" lIns="91440" tIns="45720" rIns="91440" bIns="45720" rtlCol="0" anchor="t">
            <a:noAutofit/>
          </a:bodyPr>
          <a:lstStyle/>
          <a:p>
            <a:pPr marL="457200" lvl="1" indent="0">
              <a:buNone/>
            </a:pPr>
            <a:r>
              <a:rPr lang="en-US" sz="2000" b="1" dirty="0">
                <a:ea typeface="+mn-lt"/>
                <a:cs typeface="+mn-lt"/>
              </a:rPr>
              <a:t>Consider John: his change </a:t>
            </a:r>
            <a:r>
              <a:rPr lang="en-US" sz="1400" b="1" dirty="0">
                <a:ea typeface="+mn-lt"/>
                <a:cs typeface="+mn-lt"/>
              </a:rPr>
              <a:t> </a:t>
            </a:r>
            <a:r>
              <a:rPr lang="en-US" sz="1200" i="1" u="sng" dirty="0">
                <a:ea typeface="+mn-lt"/>
                <a:cs typeface="+mn-lt"/>
              </a:rPr>
              <a:t>http://www.westarkchurchofchrist.org/chadwell/1997/060897am.htm</a:t>
            </a:r>
            <a:r>
              <a:rPr lang="en-US" sz="1200" i="1" dirty="0">
                <a:ea typeface="+mn-lt"/>
                <a:cs typeface="+mn-lt"/>
              </a:rPr>
              <a:t> </a:t>
            </a:r>
            <a:r>
              <a:rPr lang="en-US" sz="1200" dirty="0">
                <a:ea typeface="+mn-lt"/>
                <a:cs typeface="+mn-lt"/>
              </a:rPr>
              <a:t>David Chadwell 1997</a:t>
            </a:r>
          </a:p>
          <a:p>
            <a:pPr marL="0" indent="0">
              <a:buNone/>
            </a:pPr>
            <a:r>
              <a:rPr lang="en-US" sz="1600" dirty="0">
                <a:ea typeface="+mn-lt"/>
                <a:cs typeface="+mn-lt"/>
              </a:rPr>
              <a:t>                2:5--Whoever keeps His word, in him the love of God has been perfected.</a:t>
            </a:r>
            <a:endParaRPr lang="en-US" dirty="0">
              <a:cs typeface="Calibri"/>
            </a:endParaRPr>
          </a:p>
          <a:p>
            <a:pPr lvl="1">
              <a:buFont typeface="Wingdings"/>
              <a:buChar char="Ø"/>
            </a:pPr>
            <a:r>
              <a:rPr lang="en-US" sz="1600" dirty="0">
                <a:ea typeface="+mn-lt"/>
                <a:cs typeface="+mn-lt"/>
              </a:rPr>
              <a:t>2:9--If you claim to be in the light and hate your brother you are in the darkness.</a:t>
            </a:r>
          </a:p>
          <a:p>
            <a:pPr lvl="1">
              <a:buFont typeface="Wingdings"/>
              <a:buChar char="Ø"/>
            </a:pPr>
            <a:r>
              <a:rPr lang="en-US" sz="1600" dirty="0">
                <a:ea typeface="+mn-lt"/>
                <a:cs typeface="+mn-lt"/>
              </a:rPr>
              <a:t>2:10--If you love your brother you live in the light and no one trips over you.</a:t>
            </a:r>
          </a:p>
          <a:p>
            <a:pPr lvl="1">
              <a:buFont typeface="Wingdings"/>
              <a:buChar char="Ø"/>
            </a:pPr>
            <a:r>
              <a:rPr lang="en-US" sz="1600" dirty="0">
                <a:ea typeface="+mn-lt"/>
                <a:cs typeface="+mn-lt"/>
              </a:rPr>
              <a:t>3:11--The earliest Christian message you heard was this: we should love one another.</a:t>
            </a:r>
          </a:p>
          <a:p>
            <a:pPr lvl="1">
              <a:buFont typeface="Wingdings"/>
              <a:buChar char="Ø"/>
            </a:pPr>
            <a:r>
              <a:rPr lang="en-US" sz="1600" dirty="0">
                <a:ea typeface="+mn-lt"/>
                <a:cs typeface="+mn-lt"/>
              </a:rPr>
              <a:t>3:14--We know that we have crossed over from death to life because we love the brethren.</a:t>
            </a:r>
          </a:p>
          <a:p>
            <a:pPr lvl="1">
              <a:buFont typeface="Wingdings"/>
              <a:buChar char="Ø"/>
            </a:pPr>
            <a:r>
              <a:rPr lang="en-US" sz="1600" dirty="0">
                <a:ea typeface="+mn-lt"/>
                <a:cs typeface="+mn-lt"/>
              </a:rPr>
              <a:t>3:16--We should lay our lives down for the brethren.</a:t>
            </a:r>
          </a:p>
          <a:p>
            <a:pPr lvl="1">
              <a:buFont typeface="Wingdings"/>
              <a:buChar char="Ø"/>
            </a:pPr>
            <a:r>
              <a:rPr lang="en-US" sz="1600" dirty="0">
                <a:ea typeface="+mn-lt"/>
                <a:cs typeface="+mn-lt"/>
              </a:rPr>
              <a:t>3:18--Love in deed and truth, not with word and tongue.</a:t>
            </a:r>
          </a:p>
          <a:p>
            <a:pPr lvl="1">
              <a:buFont typeface="Wingdings"/>
              <a:buChar char="Ø"/>
            </a:pPr>
            <a:r>
              <a:rPr lang="en-US" sz="1600" dirty="0">
                <a:ea typeface="+mn-lt"/>
                <a:cs typeface="+mn-lt"/>
              </a:rPr>
              <a:t>3:23--We love each other just like He commanded.</a:t>
            </a:r>
          </a:p>
          <a:p>
            <a:pPr lvl="1">
              <a:buFont typeface="Wingdings"/>
              <a:buChar char="Ø"/>
            </a:pPr>
            <a:r>
              <a:rPr lang="en-US" sz="1600" dirty="0">
                <a:ea typeface="+mn-lt"/>
                <a:cs typeface="+mn-lt"/>
              </a:rPr>
              <a:t>4:7--Let us love each other, for love is from God.</a:t>
            </a:r>
          </a:p>
          <a:p>
            <a:pPr lvl="1">
              <a:buFont typeface="Wingdings"/>
              <a:buChar char="Ø"/>
            </a:pPr>
            <a:r>
              <a:rPr lang="en-US" sz="1600" dirty="0">
                <a:ea typeface="+mn-lt"/>
                <a:cs typeface="+mn-lt"/>
              </a:rPr>
              <a:t>4:8--If you don't love, you don't know God.</a:t>
            </a:r>
          </a:p>
          <a:p>
            <a:pPr lvl="1">
              <a:buFont typeface="Wingdings"/>
              <a:buChar char="Ø"/>
            </a:pPr>
            <a:r>
              <a:rPr lang="en-US" sz="1600" dirty="0">
                <a:ea typeface="+mn-lt"/>
                <a:cs typeface="+mn-lt"/>
              </a:rPr>
              <a:t>4:11--If God loved us enough to give us Jesus, we ought to love each other.</a:t>
            </a:r>
          </a:p>
          <a:p>
            <a:pPr lvl="1">
              <a:buFont typeface="Wingdings"/>
              <a:buChar char="Ø"/>
            </a:pPr>
            <a:r>
              <a:rPr lang="en-US" sz="1600" dirty="0">
                <a:ea typeface="+mn-lt"/>
                <a:cs typeface="+mn-lt"/>
              </a:rPr>
              <a:t>4:12--If we love each other God lives in us, and His love is perfected in us.</a:t>
            </a:r>
          </a:p>
          <a:p>
            <a:pPr lvl="1">
              <a:buFont typeface="Wingdings"/>
              <a:buChar char="Ø"/>
            </a:pPr>
            <a:r>
              <a:rPr lang="en-US" sz="1600" dirty="0">
                <a:ea typeface="+mn-lt"/>
                <a:cs typeface="+mn-lt"/>
              </a:rPr>
              <a:t>4:16--God is love; the person who lives in love lives in God, and God lives in him or her.</a:t>
            </a:r>
          </a:p>
          <a:p>
            <a:pPr lvl="1">
              <a:buFont typeface="Wingdings"/>
              <a:buChar char="Ø"/>
            </a:pPr>
            <a:r>
              <a:rPr lang="en-US" sz="1600" dirty="0">
                <a:ea typeface="+mn-lt"/>
                <a:cs typeface="+mn-lt"/>
              </a:rPr>
              <a:t>4:19--We love because He first loved us.</a:t>
            </a:r>
          </a:p>
          <a:p>
            <a:pPr lvl="1">
              <a:buFont typeface="Wingdings"/>
              <a:buChar char="Ø"/>
            </a:pPr>
            <a:r>
              <a:rPr lang="en-US" sz="1600" dirty="0">
                <a:ea typeface="+mn-lt"/>
                <a:cs typeface="+mn-lt"/>
              </a:rPr>
              <a:t>4:20--To declare, "I love God," and to hate your brother is to lie.</a:t>
            </a:r>
          </a:p>
          <a:p>
            <a:pPr lvl="1">
              <a:buFont typeface="Wingdings"/>
              <a:buChar char="Ø"/>
            </a:pPr>
            <a:r>
              <a:rPr lang="en-US" sz="1600" dirty="0">
                <a:ea typeface="+mn-lt"/>
                <a:cs typeface="+mn-lt"/>
              </a:rPr>
              <a:t>4:21--Command: The person who loves God should love his brother, too.</a:t>
            </a:r>
          </a:p>
          <a:p>
            <a:pPr marL="457200" lvl="1" indent="0">
              <a:buNone/>
            </a:pPr>
            <a:r>
              <a:rPr lang="en-US" sz="1600" dirty="0">
                <a:ea typeface="+mn-lt"/>
                <a:cs typeface="+mn-lt"/>
              </a:rPr>
              <a:t>Can you see and hear the difference in John?</a:t>
            </a:r>
          </a:p>
          <a:p>
            <a:pPr lvl="1">
              <a:buFont typeface="Wingdings"/>
              <a:buChar char="Ø"/>
            </a:pPr>
            <a:endParaRPr lang="en-US" sz="1800" dirty="0">
              <a:ea typeface="+mn-lt"/>
              <a:cs typeface="+mn-lt"/>
            </a:endParaRPr>
          </a:p>
          <a:p>
            <a:pPr lvl="1">
              <a:buFont typeface="Wingdings"/>
              <a:buChar char="Ø"/>
            </a:pPr>
            <a:endParaRPr lang="en-US" sz="1800" dirty="0">
              <a:cs typeface="Calibri"/>
            </a:endParaRPr>
          </a:p>
          <a:p>
            <a:pPr lvl="1">
              <a:buFont typeface="Wingdings"/>
              <a:buChar char="Ø"/>
            </a:pPr>
            <a:endParaRPr lang="en-US" sz="2000" dirty="0">
              <a:cs typeface="Calibri"/>
            </a:endParaRPr>
          </a:p>
          <a:p>
            <a:pPr lvl="1">
              <a:buFont typeface="Wingdings"/>
              <a:buChar char="Ø"/>
            </a:pPr>
            <a:endParaRPr lang="en-US" sz="2000" dirty="0">
              <a:cs typeface="Calibri"/>
            </a:endParaRPr>
          </a:p>
          <a:p>
            <a:pPr marL="457200" lvl="1" indent="0">
              <a:buNone/>
            </a:pPr>
            <a:endParaRPr lang="en-US" sz="1800" dirty="0">
              <a:cs typeface="Calibri"/>
            </a:endParaRPr>
          </a:p>
          <a:p>
            <a:pPr>
              <a:buFont typeface="Wingdings"/>
              <a:buChar char="Ø"/>
            </a:pPr>
            <a:endParaRPr lang="en-US" sz="2000" dirty="0">
              <a:cs typeface="Calibri"/>
            </a:endParaRP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318142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48299"/>
            <a:ext cx="8229600" cy="5741365"/>
          </a:xfrm>
        </p:spPr>
        <p:txBody>
          <a:bodyPr vert="horz" lIns="91440" tIns="45720" rIns="91440" bIns="45720" rtlCol="0" anchor="t">
            <a:noAutofit/>
          </a:bodyPr>
          <a:lstStyle/>
          <a:p>
            <a:pPr marL="800100" lvl="1" indent="-342900">
              <a:buFont typeface="Wingdings"/>
              <a:buChar char="Ø"/>
            </a:pPr>
            <a:r>
              <a:rPr lang="en-US" sz="2400" dirty="0">
                <a:ea typeface="+mn-lt"/>
                <a:cs typeface="+mn-lt"/>
              </a:rPr>
              <a:t>When you take the journey with God, it changes the kind of person you are.</a:t>
            </a:r>
            <a:endParaRPr lang="en-US"/>
          </a:p>
          <a:p>
            <a:pPr marL="800100" lvl="1" indent="-342900">
              <a:buFont typeface="Wingdings"/>
              <a:buChar char="Ø"/>
            </a:pPr>
            <a:r>
              <a:rPr lang="en-US" sz="2400" dirty="0">
                <a:ea typeface="+mn-lt"/>
                <a:cs typeface="+mn-lt"/>
              </a:rPr>
              <a:t>The journey changes the way you think; it changes the way you feel; it changes the way you look at everything.</a:t>
            </a:r>
          </a:p>
          <a:p>
            <a:pPr marL="800100" lvl="1" indent="-342900">
              <a:buFont typeface="Wingdings"/>
              <a:buChar char="Ø"/>
            </a:pPr>
            <a:r>
              <a:rPr lang="en-US" sz="2400" dirty="0">
                <a:ea typeface="+mn-lt"/>
                <a:cs typeface="+mn-lt"/>
              </a:rPr>
              <a:t>We become Christians to begin that journey</a:t>
            </a:r>
            <a:endParaRPr lang="en-US" sz="2400" dirty="0">
              <a:cs typeface="Calibri"/>
            </a:endParaRPr>
          </a:p>
          <a:p>
            <a:pPr marL="800100" lvl="1" indent="-342900">
              <a:buFont typeface="Wingdings"/>
              <a:buChar char="Ø"/>
            </a:pPr>
            <a:r>
              <a:rPr lang="en-US" sz="2400" dirty="0">
                <a:ea typeface="+mn-lt"/>
                <a:cs typeface="+mn-lt"/>
              </a:rPr>
              <a:t>Philippians 3:13, 14:  Brethren, I do not regard myself as having laid hold of it yet; but one thing I do: forgetting what lies behind and reaching forward to what lies ahead, I press on toward the goal for the prize of the upward call of God in Christ Jesus.</a:t>
            </a:r>
          </a:p>
          <a:p>
            <a:pPr marL="457200" lvl="1" indent="0">
              <a:buNone/>
            </a:pPr>
            <a:endParaRPr lang="en-US" sz="2400" dirty="0">
              <a:ea typeface="+mn-lt"/>
              <a:cs typeface="+mn-lt"/>
            </a:endParaRPr>
          </a:p>
          <a:p>
            <a:pPr marL="457200" lvl="1" indent="0">
              <a:buNone/>
            </a:pPr>
            <a:r>
              <a:rPr lang="en-US" sz="2400" dirty="0">
                <a:ea typeface="+mn-lt"/>
                <a:cs typeface="+mn-lt"/>
              </a:rPr>
              <a:t>Are you still walking with God?</a:t>
            </a:r>
          </a:p>
          <a:p>
            <a:pPr lvl="1">
              <a:buFont typeface="Wingdings"/>
              <a:buChar char="Ø"/>
            </a:pPr>
            <a:endParaRPr lang="en-US" sz="1800" dirty="0">
              <a:cs typeface="Calibri"/>
            </a:endParaRPr>
          </a:p>
          <a:p>
            <a:pPr lvl="1"/>
            <a:r>
              <a:rPr lang="en-US" sz="1800" b="1" dirty="0">
                <a:cs typeface="Calibri"/>
              </a:rPr>
              <a:t> </a:t>
            </a:r>
            <a:r>
              <a:rPr lang="en-US" sz="1800" i="1" u="sng" dirty="0">
                <a:cs typeface="Calibri"/>
              </a:rPr>
              <a:t>http://www.westarkchurchofchrist.org/chadwell/1997/060897am.htm</a:t>
            </a:r>
            <a:r>
              <a:rPr lang="en-US" sz="1800" i="1" dirty="0">
                <a:cs typeface="Calibri"/>
              </a:rPr>
              <a:t> </a:t>
            </a:r>
            <a:r>
              <a:rPr lang="en-US" sz="1800" dirty="0">
                <a:cs typeface="Calibri"/>
              </a:rPr>
              <a:t>David Chadwell 1997</a:t>
            </a:r>
            <a:endParaRPr lang="en-US" sz="1800" dirty="0">
              <a:ea typeface="+mn-lt"/>
              <a:cs typeface="+mn-lt"/>
            </a:endParaRPr>
          </a:p>
          <a:p>
            <a:pPr lvl="1">
              <a:buFont typeface="Wingdings"/>
              <a:buChar char="Ø"/>
            </a:pPr>
            <a:endParaRPr lang="en-US" sz="1800" dirty="0">
              <a:cs typeface="Calibri"/>
            </a:endParaRPr>
          </a:p>
          <a:p>
            <a:pPr lvl="1">
              <a:buFont typeface="Wingdings"/>
              <a:buChar char="Ø"/>
            </a:pPr>
            <a:endParaRPr lang="en-US" sz="2000" dirty="0">
              <a:cs typeface="Calibri"/>
            </a:endParaRPr>
          </a:p>
          <a:p>
            <a:pPr lvl="1">
              <a:buFont typeface="Wingdings"/>
              <a:buChar char="Ø"/>
            </a:pPr>
            <a:endParaRPr lang="en-US" sz="2000" dirty="0">
              <a:cs typeface="Calibri"/>
            </a:endParaRPr>
          </a:p>
          <a:p>
            <a:pPr marL="457200" lvl="1" indent="0">
              <a:buNone/>
            </a:pPr>
            <a:endParaRPr lang="en-US" sz="1800" dirty="0">
              <a:cs typeface="Calibri"/>
            </a:endParaRPr>
          </a:p>
          <a:p>
            <a:pPr>
              <a:buFont typeface="Wingdings"/>
              <a:buChar char="Ø"/>
            </a:pPr>
            <a:endParaRPr lang="en-US" sz="2000" dirty="0">
              <a:cs typeface="Calibri"/>
            </a:endParaRP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980676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48299"/>
            <a:ext cx="8229600" cy="5741365"/>
          </a:xfrm>
        </p:spPr>
        <p:txBody>
          <a:bodyPr vert="horz" lIns="91440" tIns="45720" rIns="91440" bIns="45720" rtlCol="0" anchor="t">
            <a:noAutofit/>
          </a:bodyPr>
          <a:lstStyle/>
          <a:p>
            <a:pPr marL="800100" lvl="1" indent="-342900">
              <a:buFont typeface="Wingdings"/>
              <a:buChar char="Ø"/>
            </a:pPr>
            <a:endParaRPr lang="en-US" sz="2400" dirty="0">
              <a:ea typeface="+mn-lt"/>
              <a:cs typeface="+mn-lt"/>
            </a:endParaRPr>
          </a:p>
          <a:p>
            <a:pPr lvl="1">
              <a:buFont typeface="Wingdings"/>
              <a:buChar char="Ø"/>
            </a:pPr>
            <a:endParaRPr lang="en-US" sz="1800" dirty="0">
              <a:cs typeface="Calibri"/>
            </a:endParaRPr>
          </a:p>
          <a:p>
            <a:pPr lvl="1">
              <a:buFont typeface="Wingdings"/>
              <a:buChar char="Ø"/>
            </a:pPr>
            <a:endParaRPr lang="en-US" sz="1800" dirty="0">
              <a:cs typeface="Calibri"/>
            </a:endParaRPr>
          </a:p>
          <a:p>
            <a:pPr lvl="1">
              <a:buFont typeface="Wingdings"/>
              <a:buChar char="Ø"/>
            </a:pPr>
            <a:endParaRPr lang="en-US" sz="2000" dirty="0">
              <a:cs typeface="Calibri"/>
            </a:endParaRPr>
          </a:p>
          <a:p>
            <a:pPr lvl="1">
              <a:buFont typeface="Wingdings"/>
              <a:buChar char="Ø"/>
            </a:pPr>
            <a:endParaRPr lang="en-US" sz="2000" dirty="0">
              <a:cs typeface="Calibri"/>
            </a:endParaRPr>
          </a:p>
          <a:p>
            <a:pPr marL="457200" lvl="1" indent="0">
              <a:buNone/>
            </a:pPr>
            <a:endParaRPr lang="en-US" sz="1800" dirty="0">
              <a:cs typeface="Calibri"/>
            </a:endParaRPr>
          </a:p>
          <a:p>
            <a:pPr>
              <a:buFont typeface="Wingdings"/>
              <a:buChar char="Ø"/>
            </a:pPr>
            <a:endParaRPr lang="en-US" sz="2000" dirty="0">
              <a:cs typeface="Calibri"/>
            </a:endParaRP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pic>
        <p:nvPicPr>
          <p:cNvPr id="4" name="Picture 4" descr="A picture containing text&#10;&#10;Description automatically generated">
            <a:extLst>
              <a:ext uri="{FF2B5EF4-FFF2-40B4-BE49-F238E27FC236}">
                <a16:creationId xmlns:a16="http://schemas.microsoft.com/office/drawing/2014/main" id="{10233A77-19AA-4E1C-B2FB-44CBEBB43F7C}"/>
              </a:ext>
            </a:extLst>
          </p:cNvPr>
          <p:cNvPicPr>
            <a:picLocks noChangeAspect="1"/>
          </p:cNvPicPr>
          <p:nvPr/>
        </p:nvPicPr>
        <p:blipFill>
          <a:blip r:embed="rId2"/>
          <a:stretch>
            <a:fillRect/>
          </a:stretch>
        </p:blipFill>
        <p:spPr>
          <a:xfrm>
            <a:off x="2265936" y="1718738"/>
            <a:ext cx="4612128" cy="3159764"/>
          </a:xfrm>
          <a:prstGeom prst="rect">
            <a:avLst/>
          </a:prstGeom>
        </p:spPr>
      </p:pic>
    </p:spTree>
    <p:extLst>
      <p:ext uri="{BB962C8B-B14F-4D97-AF65-F5344CB8AC3E}">
        <p14:creationId xmlns:p14="http://schemas.microsoft.com/office/powerpoint/2010/main" val="346236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p:txBody>
          <a:bodyPr vert="horz" lIns="91440" tIns="45720" rIns="91440" bIns="45720" rtlCol="0" anchor="t">
            <a:normAutofit fontScale="92500" lnSpcReduction="20000"/>
          </a:bodyPr>
          <a:lstStyle/>
          <a:p>
            <a:pPr marL="457200" lvl="1" indent="0">
              <a:buNone/>
            </a:pPr>
            <a:r>
              <a:rPr lang="en-US" dirty="0">
                <a:cs typeface="Calibri"/>
              </a:rPr>
              <a:t>                ENOCH: GENESIS CHAPTER 5:</a:t>
            </a:r>
          </a:p>
          <a:p>
            <a:pPr lvl="1">
              <a:buFont typeface="Wingdings"/>
              <a:buChar char="Ø"/>
            </a:pPr>
            <a:r>
              <a:rPr lang="en-US" dirty="0">
                <a:cs typeface="Calibri"/>
              </a:rPr>
              <a:t>7th generation from Adam</a:t>
            </a:r>
          </a:p>
          <a:p>
            <a:pPr lvl="1">
              <a:buFont typeface="Wingdings"/>
              <a:buChar char="Ø"/>
            </a:pPr>
            <a:r>
              <a:rPr lang="en-US" dirty="0">
                <a:cs typeface="Calibri"/>
              </a:rPr>
              <a:t>Father of Methuselah</a:t>
            </a:r>
          </a:p>
          <a:p>
            <a:pPr lvl="1">
              <a:buFont typeface="Wingdings"/>
              <a:buChar char="Ø"/>
            </a:pPr>
            <a:r>
              <a:rPr lang="en-US" dirty="0">
                <a:cs typeface="Calibri"/>
              </a:rPr>
              <a:t>Great Grandfather of Noah</a:t>
            </a:r>
          </a:p>
          <a:p>
            <a:pPr lvl="1">
              <a:buFont typeface="Wingdings"/>
              <a:buChar char="Ø"/>
            </a:pPr>
            <a:r>
              <a:rPr lang="en-US" dirty="0">
                <a:cs typeface="Calibri"/>
              </a:rPr>
              <a:t>Enoch "walked with God" v 22</a:t>
            </a:r>
          </a:p>
          <a:p>
            <a:pPr lvl="1">
              <a:buFont typeface="Wingdings"/>
              <a:buChar char="Ø"/>
            </a:pPr>
            <a:r>
              <a:rPr lang="en-US" dirty="0">
                <a:cs typeface="Calibri"/>
              </a:rPr>
              <a:t>"God took him" v 24</a:t>
            </a:r>
          </a:p>
          <a:p>
            <a:pPr lvl="1">
              <a:buFont typeface="Wingdings"/>
              <a:buChar char="Ø"/>
            </a:pPr>
            <a:r>
              <a:rPr lang="en-US" dirty="0">
                <a:cs typeface="Calibri"/>
              </a:rPr>
              <a:t>Enoch did not die, God "took" him</a:t>
            </a:r>
          </a:p>
          <a:p>
            <a:pPr lvl="1">
              <a:buFont typeface="Wingdings"/>
              <a:buChar char="Ø"/>
            </a:pPr>
            <a:r>
              <a:rPr lang="en-US" dirty="0">
                <a:cs typeface="Calibri"/>
              </a:rPr>
              <a:t>Elijah, the only other on record that did not. </a:t>
            </a:r>
            <a:r>
              <a:rPr lang="en-US" b="1" baseline="30000" dirty="0">
                <a:ea typeface="+mn-lt"/>
                <a:cs typeface="+mn-lt"/>
              </a:rPr>
              <a:t>11 </a:t>
            </a:r>
            <a:r>
              <a:rPr lang="en-US" dirty="0">
                <a:ea typeface="+mn-lt"/>
                <a:cs typeface="+mn-lt"/>
              </a:rPr>
              <a:t>And it came to pass, as they still went on, and talked, that, behold, there appeared a chariot of fire, and horses of fire, and parted them both asunder; and Elijah went up by a whirlwind into heaven. 2 Kings 2:11</a:t>
            </a: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00205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p:txBody>
          <a:bodyPr vert="horz" lIns="91440" tIns="45720" rIns="91440" bIns="45720" rtlCol="0" anchor="t">
            <a:normAutofit/>
          </a:bodyPr>
          <a:lstStyle/>
          <a:p>
            <a:pPr marL="457200" lvl="1" indent="0">
              <a:buNone/>
            </a:pPr>
            <a:r>
              <a:rPr lang="en-US" dirty="0">
                <a:ea typeface="+mn-lt"/>
                <a:cs typeface="+mn-lt"/>
              </a:rPr>
              <a:t>There is very little we know about Enoch</a:t>
            </a:r>
          </a:p>
          <a:p>
            <a:pPr marL="457200" lvl="1" indent="0">
              <a:buNone/>
            </a:pPr>
            <a:r>
              <a:rPr lang="en-US" dirty="0">
                <a:ea typeface="+mn-lt"/>
                <a:cs typeface="+mn-lt"/>
              </a:rPr>
              <a:t>Hebrews 11:5-KJV</a:t>
            </a:r>
          </a:p>
          <a:p>
            <a:pPr marL="457200" lvl="1" indent="0">
              <a:buNone/>
            </a:pPr>
            <a:r>
              <a:rPr lang="en-US" b="1" baseline="30000" dirty="0">
                <a:ea typeface="+mn-lt"/>
                <a:cs typeface="+mn-lt"/>
              </a:rPr>
              <a:t>5 </a:t>
            </a:r>
            <a:r>
              <a:rPr lang="en-US" dirty="0">
                <a:ea typeface="+mn-lt"/>
                <a:cs typeface="+mn-lt"/>
              </a:rPr>
              <a:t>By faith Enoch was translated that he should not see death; and was not found, because God had translated him: for before his translation he had this testimony, that he pleased God.</a:t>
            </a:r>
            <a:endParaRPr lang="en-US" dirty="0"/>
          </a:p>
          <a:p>
            <a:pPr marL="457200" lvl="1" indent="0">
              <a:buNone/>
            </a:pPr>
            <a:r>
              <a:rPr lang="en-US" dirty="0">
                <a:cs typeface="Calibri"/>
              </a:rPr>
              <a:t>"Translated"-he did not see death</a:t>
            </a: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158975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p:txBody>
          <a:bodyPr vert="horz" lIns="91440" tIns="45720" rIns="91440" bIns="45720" rtlCol="0" anchor="t">
            <a:normAutofit/>
          </a:bodyPr>
          <a:lstStyle/>
          <a:p>
            <a:pPr marL="457200" lvl="1" indent="0">
              <a:buNone/>
            </a:pPr>
            <a:r>
              <a:rPr lang="en-US" dirty="0">
                <a:ea typeface="+mn-lt"/>
                <a:cs typeface="+mn-lt"/>
              </a:rPr>
              <a:t>Enoch mentioned in Jude 14-15-KJV:</a:t>
            </a:r>
            <a:endParaRPr lang="en-US" dirty="0"/>
          </a:p>
          <a:p>
            <a:pPr lvl="1">
              <a:buNone/>
            </a:pPr>
            <a:r>
              <a:rPr lang="en-US" b="1" baseline="30000" dirty="0">
                <a:ea typeface="+mn-lt"/>
                <a:cs typeface="+mn-lt"/>
              </a:rPr>
              <a:t>14 </a:t>
            </a:r>
            <a:r>
              <a:rPr lang="en-US" dirty="0">
                <a:ea typeface="+mn-lt"/>
                <a:cs typeface="+mn-lt"/>
              </a:rPr>
              <a:t>And Enoch also, the seventh from Adam, prophesied of these, saying, Behold, the Lord cometh with ten thousands of his saints,</a:t>
            </a:r>
            <a:endParaRPr lang="en-US" dirty="0"/>
          </a:p>
          <a:p>
            <a:pPr lvl="1">
              <a:buNone/>
            </a:pPr>
            <a:r>
              <a:rPr lang="en-US" b="1" baseline="30000" dirty="0">
                <a:ea typeface="+mn-lt"/>
                <a:cs typeface="+mn-lt"/>
              </a:rPr>
              <a:t>15 </a:t>
            </a:r>
            <a:r>
              <a:rPr lang="en-US" dirty="0">
                <a:ea typeface="+mn-lt"/>
                <a:cs typeface="+mn-lt"/>
              </a:rPr>
              <a:t>To execute judgment upon all, and to convince all that are ungodly among them of all their ungodly deeds which they have ungodly committed, and of all their hard speeches which ungodly sinners have spoken against him.</a:t>
            </a:r>
            <a:endParaRPr lang="en-US" dirty="0"/>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404466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56248"/>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1061296"/>
            <a:ext cx="8229600" cy="5689212"/>
          </a:xfrm>
        </p:spPr>
        <p:txBody>
          <a:bodyPr vert="horz" lIns="91440" tIns="45720" rIns="91440" bIns="45720" rtlCol="0" anchor="t">
            <a:normAutofit fontScale="92500" lnSpcReduction="20000"/>
          </a:bodyPr>
          <a:lstStyle/>
          <a:p>
            <a:pPr marL="457200" lvl="1" indent="0">
              <a:buNone/>
            </a:pPr>
            <a:r>
              <a:rPr lang="en-US" dirty="0">
                <a:ea typeface="+mn-lt"/>
                <a:cs typeface="+mn-lt"/>
              </a:rPr>
              <a:t>Lesson sidenote:</a:t>
            </a:r>
            <a:endParaRPr lang="en-US" dirty="0"/>
          </a:p>
          <a:p>
            <a:pPr lvl="1">
              <a:buNone/>
            </a:pPr>
            <a:r>
              <a:rPr lang="en-US" sz="1800" dirty="0">
                <a:ea typeface="+mn-lt"/>
                <a:cs typeface="+mn-lt"/>
              </a:rPr>
              <a:t>Jude refers to one of the Old Testament patriarchs when he says: “... Enoch, the seventh from Adam, prophesied, saying, Behold, the Lord came with ten thousands of his holy ones ...” (v. 14).</a:t>
            </a:r>
          </a:p>
          <a:p>
            <a:pPr lvl="1">
              <a:buNone/>
            </a:pPr>
            <a:r>
              <a:rPr lang="en-US" sz="1800" dirty="0">
                <a:ea typeface="+mn-lt"/>
                <a:cs typeface="+mn-lt"/>
              </a:rPr>
              <a:t>A passage quite similar to this is found in the apocryphal Book of Enoch. Some have suggested that Jude quoted his prophecy from this source and thus the Book of Enoch was inspired. Others allege that this quotation discredits Jude as an inspired writer. Neither inference is warranted.</a:t>
            </a:r>
          </a:p>
          <a:p>
            <a:pPr lvl="1">
              <a:buNone/>
            </a:pPr>
            <a:r>
              <a:rPr lang="en-US" sz="1800" dirty="0">
                <a:ea typeface="+mn-lt"/>
                <a:cs typeface="+mn-lt"/>
              </a:rPr>
              <a:t>Even if Jude had quoted from the Book of Enoch, that would not imply the book’s inspiration — any more than Paul’s quotation from a pagan poet would demand inspiration for that source (cf. Acts 17:28). Furthermore, quotations from a secular source, simply to make an ad hominem point, do not reflect upon the divine origin of a biblical book (cf. Titus 1:12).</a:t>
            </a:r>
          </a:p>
          <a:p>
            <a:pPr lvl="1">
              <a:buNone/>
            </a:pPr>
            <a:r>
              <a:rPr lang="en-US" sz="1800" dirty="0">
                <a:ea typeface="+mn-lt"/>
                <a:cs typeface="+mn-lt"/>
              </a:rPr>
              <a:t>Where did Jude get his quotation? It is useless to speculate for the record does not say. He may have received it directly from the Spirit. He may have quoted from some earlier source to which the writer of the Book of Enoch also had access. No conclusion can be drawn in the absence of more precise information.</a:t>
            </a:r>
          </a:p>
          <a:p>
            <a:pPr lvl="1">
              <a:buNone/>
            </a:pPr>
            <a:r>
              <a:rPr lang="en-US" sz="1800" dirty="0">
                <a:ea typeface="+mn-lt"/>
                <a:cs typeface="+mn-lt"/>
              </a:rPr>
              <a:t>Certainly the passage does not demand the conclusion that Jude took his quotation from the Book of Enoch, suggesting the apocryphal document was inspired of God. Whatever the immediate source, ultimately Jude quoted prophecy.</a:t>
            </a:r>
          </a:p>
          <a:p>
            <a:pPr lvl="1">
              <a:buNone/>
            </a:pPr>
            <a:r>
              <a:rPr lang="en-US" sz="1500" i="1" dirty="0">
                <a:ea typeface="+mn-lt"/>
                <a:cs typeface="+mn-lt"/>
              </a:rPr>
              <a:t>Jackson, Wayne. "Jude 14 -- The Prophecy of Enoch." ChristianCourier.com.  https://www.christiancourier.com/articles/1145-jude-14-the-prophecy-of-enoch</a:t>
            </a:r>
            <a:endParaRPr lang="en-US" sz="1500" i="1">
              <a:ea typeface="+mn-lt"/>
              <a:cs typeface="+mn-lt"/>
            </a:endParaRPr>
          </a:p>
          <a:p>
            <a:pPr marL="457200" lvl="1" indent="0">
              <a:buNone/>
            </a:pPr>
            <a:endParaRPr lang="en-US" dirty="0">
              <a:cs typeface="Calibri"/>
            </a:endParaRPr>
          </a:p>
          <a:p>
            <a:pPr lvl="1">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83916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56991"/>
            <a:ext cx="8229600" cy="5845669"/>
          </a:xfrm>
        </p:spPr>
        <p:txBody>
          <a:bodyPr vert="horz" lIns="91440" tIns="45720" rIns="91440" bIns="45720" rtlCol="0" anchor="t">
            <a:noAutofit/>
          </a:bodyPr>
          <a:lstStyle/>
          <a:p>
            <a:pPr marL="457200" lvl="1" indent="0">
              <a:buNone/>
            </a:pPr>
            <a:r>
              <a:rPr lang="en-US" sz="1800" dirty="0">
                <a:ea typeface="+mn-lt"/>
                <a:cs typeface="+mn-lt"/>
              </a:rPr>
              <a:t>Other points to consider: </a:t>
            </a:r>
            <a:endParaRPr lang="en-US" sz="1800">
              <a:cs typeface="Calibri"/>
            </a:endParaRPr>
          </a:p>
          <a:p>
            <a:pPr marL="914400" lvl="1" indent="-457200">
              <a:buFont typeface="Wingdings"/>
              <a:buChar char="Ø"/>
            </a:pPr>
            <a:r>
              <a:rPr lang="en-US" sz="1800" dirty="0">
                <a:ea typeface="+mn-lt"/>
                <a:cs typeface="+mn-lt"/>
              </a:rPr>
              <a:t>Most scholars date the book to between 300 B.C. and 100 B.C.</a:t>
            </a:r>
          </a:p>
          <a:p>
            <a:pPr marL="914400" lvl="1" indent="-457200">
              <a:buFont typeface="Wingdings"/>
              <a:buChar char="Ø"/>
            </a:pPr>
            <a:r>
              <a:rPr lang="en-US" sz="1800" dirty="0">
                <a:ea typeface="+mn-lt"/>
                <a:cs typeface="+mn-lt"/>
              </a:rPr>
              <a:t>Most scholars note that the Book of Enoch, as it currently exists, is a disjointed work. It doesn’t have a unifying flow, such as would be found in the writings of one author.</a:t>
            </a:r>
          </a:p>
          <a:p>
            <a:pPr marL="914400" lvl="1" indent="-457200">
              <a:buFont typeface="Wingdings"/>
              <a:buChar char="Ø"/>
            </a:pPr>
            <a:r>
              <a:rPr lang="en-US" sz="1800" dirty="0">
                <a:ea typeface="+mn-lt"/>
                <a:cs typeface="+mn-lt"/>
              </a:rPr>
              <a:t>It’s not an exact quote in Jude. If you’re quoting someone, it’s not a paraphrase. </a:t>
            </a:r>
          </a:p>
          <a:p>
            <a:pPr lvl="1">
              <a:buNone/>
            </a:pPr>
            <a:r>
              <a:rPr lang="en-US" sz="1800" dirty="0">
                <a:ea typeface="+mn-lt"/>
                <a:cs typeface="+mn-lt"/>
              </a:rPr>
              <a:t> If the date of 300 B.C. to 100 B.C. is correct, then it comes during the years of silence.</a:t>
            </a:r>
          </a:p>
          <a:p>
            <a:pPr lvl="1">
              <a:buNone/>
            </a:pPr>
            <a:r>
              <a:rPr lang="en-US" sz="1800" dirty="0">
                <a:ea typeface="+mn-lt"/>
                <a:cs typeface="+mn-lt"/>
              </a:rPr>
              <a:t>   Amos 8:11-12 - </a:t>
            </a:r>
            <a:r>
              <a:rPr lang="en-US" sz="1800" b="1" baseline="30000" dirty="0">
                <a:ea typeface="+mn-lt"/>
                <a:cs typeface="+mn-lt"/>
              </a:rPr>
              <a:t>11 </a:t>
            </a:r>
            <a:r>
              <a:rPr lang="en-US" sz="1800" dirty="0">
                <a:ea typeface="+mn-lt"/>
                <a:cs typeface="+mn-lt"/>
              </a:rPr>
              <a:t>“Behold, days are coming,” declares the Lord </a:t>
            </a:r>
            <a:r>
              <a:rPr lang="en-US" sz="1800" cap="small" dirty="0">
                <a:ea typeface="+mn-lt"/>
                <a:cs typeface="+mn-lt"/>
              </a:rPr>
              <a:t>God</a:t>
            </a:r>
            <a:r>
              <a:rPr lang="en-US" sz="1800" dirty="0">
                <a:ea typeface="+mn-lt"/>
                <a:cs typeface="+mn-lt"/>
              </a:rPr>
              <a:t>,</a:t>
            </a:r>
            <a:br>
              <a:rPr lang="en-US" sz="1800" dirty="0">
                <a:ea typeface="+mn-lt"/>
                <a:cs typeface="+mn-lt"/>
              </a:rPr>
            </a:br>
            <a:r>
              <a:rPr lang="en-US" sz="1800" dirty="0">
                <a:ea typeface="+mn-lt"/>
                <a:cs typeface="+mn-lt"/>
              </a:rPr>
              <a:t>“When I will send a famine on the land,</a:t>
            </a:r>
            <a:br>
              <a:rPr lang="en-US" sz="1800" dirty="0">
                <a:ea typeface="+mn-lt"/>
                <a:cs typeface="+mn-lt"/>
              </a:rPr>
            </a:br>
            <a:r>
              <a:rPr lang="en-US" sz="1800" dirty="0">
                <a:ea typeface="+mn-lt"/>
                <a:cs typeface="+mn-lt"/>
              </a:rPr>
              <a:t>Not a famine of bread or a thirst for water,</a:t>
            </a:r>
            <a:br>
              <a:rPr lang="en-US" sz="1800" dirty="0">
                <a:ea typeface="+mn-lt"/>
                <a:cs typeface="+mn-lt"/>
              </a:rPr>
            </a:br>
            <a:r>
              <a:rPr lang="en-US" sz="1800" dirty="0">
                <a:ea typeface="+mn-lt"/>
                <a:cs typeface="+mn-lt"/>
              </a:rPr>
              <a:t>But rather for hearing the words of the </a:t>
            </a:r>
            <a:r>
              <a:rPr lang="en-US" sz="1800" cap="small" dirty="0">
                <a:ea typeface="+mn-lt"/>
                <a:cs typeface="+mn-lt"/>
              </a:rPr>
              <a:t>Lord</a:t>
            </a:r>
            <a:r>
              <a:rPr lang="en-US" sz="1800" dirty="0">
                <a:ea typeface="+mn-lt"/>
                <a:cs typeface="+mn-lt"/>
              </a:rPr>
              <a:t>.</a:t>
            </a:r>
          </a:p>
          <a:p>
            <a:pPr lvl="1">
              <a:buNone/>
            </a:pPr>
            <a:r>
              <a:rPr lang="en-US" sz="1800" dirty="0">
                <a:ea typeface="+mn-lt"/>
                <a:cs typeface="+mn-lt"/>
              </a:rPr>
              <a:t>     </a:t>
            </a:r>
            <a:r>
              <a:rPr lang="en-US" sz="1800" b="1" dirty="0">
                <a:ea typeface="+mn-lt"/>
                <a:cs typeface="+mn-lt"/>
              </a:rPr>
              <a:t>12</a:t>
            </a:r>
            <a:r>
              <a:rPr lang="en-US" sz="1800" dirty="0">
                <a:ea typeface="+mn-lt"/>
                <a:cs typeface="+mn-lt"/>
              </a:rPr>
              <a:t> People will stagger from sea to sea</a:t>
            </a:r>
            <a:br>
              <a:rPr lang="en-US" sz="1800" dirty="0">
                <a:ea typeface="+mn-lt"/>
                <a:cs typeface="+mn-lt"/>
              </a:rPr>
            </a:br>
            <a:r>
              <a:rPr lang="en-US" sz="1800" dirty="0">
                <a:ea typeface="+mn-lt"/>
                <a:cs typeface="+mn-lt"/>
              </a:rPr>
              <a:t>And from the north even to the east;</a:t>
            </a:r>
            <a:br>
              <a:rPr lang="en-US" sz="1800" dirty="0">
                <a:ea typeface="+mn-lt"/>
                <a:cs typeface="+mn-lt"/>
              </a:rPr>
            </a:br>
            <a:r>
              <a:rPr lang="en-US" sz="1800" dirty="0">
                <a:ea typeface="+mn-lt"/>
                <a:cs typeface="+mn-lt"/>
              </a:rPr>
              <a:t>They will roam about to seek the word of the </a:t>
            </a:r>
            <a:r>
              <a:rPr lang="en-US" sz="1800" cap="small" dirty="0">
                <a:ea typeface="+mn-lt"/>
                <a:cs typeface="+mn-lt"/>
              </a:rPr>
              <a:t>Lord</a:t>
            </a:r>
            <a:r>
              <a:rPr lang="en-US" sz="1800" dirty="0">
                <a:ea typeface="+mn-lt"/>
                <a:cs typeface="+mn-lt"/>
              </a:rPr>
              <a:t>,</a:t>
            </a:r>
            <a:br>
              <a:rPr lang="en-US" sz="1800" dirty="0">
                <a:ea typeface="+mn-lt"/>
                <a:cs typeface="+mn-lt"/>
              </a:rPr>
            </a:br>
            <a:r>
              <a:rPr lang="en-US" sz="1800" dirty="0">
                <a:ea typeface="+mn-lt"/>
                <a:cs typeface="+mn-lt"/>
              </a:rPr>
              <a:t>But they will not find </a:t>
            </a:r>
            <a:r>
              <a:rPr lang="en-US" sz="1800" i="1" dirty="0">
                <a:ea typeface="+mn-lt"/>
                <a:cs typeface="+mn-lt"/>
              </a:rPr>
              <a:t>it</a:t>
            </a:r>
            <a:r>
              <a:rPr lang="en-US" sz="1800" dirty="0">
                <a:ea typeface="+mn-lt"/>
                <a:cs typeface="+mn-lt"/>
              </a:rPr>
              <a:t>.</a:t>
            </a:r>
          </a:p>
          <a:p>
            <a:pPr lvl="1">
              <a:buNone/>
            </a:pPr>
            <a:r>
              <a:rPr lang="en-US" sz="1800" dirty="0">
                <a:ea typeface="+mn-lt"/>
                <a:cs typeface="+mn-lt"/>
              </a:rPr>
              <a:t>God said He would stop talking to the Israelites. --                     h</a:t>
            </a:r>
            <a:r>
              <a:rPr lang="en-US" sz="1800" i="1" dirty="0">
                <a:ea typeface="+mn-lt"/>
                <a:cs typeface="+mn-lt"/>
              </a:rPr>
              <a:t>ttps://www.lavistachurchofchrist.org/cms/the-book-of-enoch/</a:t>
            </a:r>
            <a:endParaRPr lang="en-US" dirty="0"/>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37481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56991"/>
            <a:ext cx="8229600" cy="5619677"/>
          </a:xfrm>
        </p:spPr>
        <p:txBody>
          <a:bodyPr vert="horz" lIns="91440" tIns="45720" rIns="91440" bIns="45720" rtlCol="0" anchor="t">
            <a:noAutofit/>
          </a:bodyPr>
          <a:lstStyle/>
          <a:p>
            <a:pPr marL="457200" lvl="1" indent="0">
              <a:buNone/>
            </a:pPr>
            <a:r>
              <a:rPr lang="en-US" sz="1800" dirty="0">
                <a:ea typeface="+mn-lt"/>
                <a:cs typeface="+mn-lt"/>
              </a:rPr>
              <a:t>Other points to consider: </a:t>
            </a:r>
            <a:endParaRPr lang="en-US" sz="1800">
              <a:cs typeface="Calibri"/>
            </a:endParaRPr>
          </a:p>
          <a:p>
            <a:pPr marL="742950" indent="-285750">
              <a:buFont typeface="Wingdings"/>
              <a:buChar char="Ø"/>
            </a:pPr>
            <a:r>
              <a:rPr lang="en-US" sz="1800" dirty="0">
                <a:ea typeface="+mn-lt"/>
                <a:cs typeface="+mn-lt"/>
              </a:rPr>
              <a:t>If it was written by Enoch, how did it survive the flood, if the books of Moses didn’t?</a:t>
            </a:r>
          </a:p>
          <a:p>
            <a:pPr lvl="1">
              <a:buFont typeface="Wingdings"/>
              <a:buChar char="Ø"/>
            </a:pPr>
            <a:r>
              <a:rPr lang="en-US" sz="1800" dirty="0">
                <a:ea typeface="+mn-lt"/>
                <a:cs typeface="+mn-lt"/>
              </a:rPr>
              <a:t>   If the Book of Enoch was written in the years of silence, then it follows that it could not have been an inspired book because no prophets existed.</a:t>
            </a:r>
          </a:p>
          <a:p>
            <a:pPr lvl="1">
              <a:buFont typeface="Wingdings"/>
              <a:buChar char="Ø"/>
            </a:pPr>
            <a:r>
              <a:rPr lang="en-US" sz="1800" dirty="0">
                <a:ea typeface="+mn-lt"/>
                <a:cs typeface="+mn-lt"/>
              </a:rPr>
              <a:t>But there is not one mention of the Book in the Old Testament.</a:t>
            </a:r>
          </a:p>
          <a:p>
            <a:pPr lvl="1">
              <a:buFont typeface="Wingdings"/>
              <a:buChar char="Ø"/>
            </a:pPr>
            <a:r>
              <a:rPr lang="en-US" sz="1800" dirty="0">
                <a:ea typeface="+mn-lt"/>
                <a:cs typeface="+mn-lt"/>
              </a:rPr>
              <a:t>Psalm 119:152 - God’s words are forever.</a:t>
            </a:r>
          </a:p>
          <a:p>
            <a:pPr lvl="1">
              <a:buFont typeface="Wingdings"/>
              <a:buChar char="Ø"/>
            </a:pPr>
            <a:r>
              <a:rPr lang="en-US" sz="1800" dirty="0">
                <a:ea typeface="+mn-lt"/>
                <a:cs typeface="+mn-lt"/>
              </a:rPr>
              <a:t>Isaiah 40:8 - God’s words do not fade away.</a:t>
            </a:r>
          </a:p>
          <a:p>
            <a:pPr lvl="1">
              <a:buFont typeface="Wingdings"/>
              <a:buChar char="Ø"/>
            </a:pPr>
            <a:r>
              <a:rPr lang="en-US" sz="1800" dirty="0">
                <a:ea typeface="+mn-lt"/>
                <a:cs typeface="+mn-lt"/>
              </a:rPr>
              <a:t>Matthew 5:17-18 - Jesus stated that not the smallest mark of the Old Testament would disappear before it is fulfilled.</a:t>
            </a:r>
          </a:p>
          <a:p>
            <a:pPr lvl="1">
              <a:buFont typeface="Wingdings"/>
              <a:buChar char="Ø"/>
            </a:pPr>
            <a:r>
              <a:rPr lang="en-US" sz="1800" dirty="0">
                <a:ea typeface="+mn-lt"/>
                <a:cs typeface="+mn-lt"/>
              </a:rPr>
              <a:t>   If it was written during the years of silence, then it’s claim to be written by Enoch is a falsehood.</a:t>
            </a:r>
          </a:p>
          <a:p>
            <a:pPr lvl="1">
              <a:buFont typeface="Wingdings"/>
              <a:buChar char="Ø"/>
            </a:pPr>
            <a:r>
              <a:rPr lang="en-US" sz="1800" dirty="0">
                <a:ea typeface="+mn-lt"/>
                <a:cs typeface="+mn-lt"/>
              </a:rPr>
              <a:t> John 17:17 - God’s word is truth</a:t>
            </a:r>
          </a:p>
          <a:p>
            <a:pPr lvl="1">
              <a:buFont typeface="Wingdings"/>
              <a:buChar char="Ø"/>
            </a:pPr>
            <a:r>
              <a:rPr lang="en-US" sz="1800" dirty="0">
                <a:ea typeface="+mn-lt"/>
                <a:cs typeface="+mn-lt"/>
              </a:rPr>
              <a:t> II Timothy 3:16 - Scripture comes from the breath of God</a:t>
            </a:r>
          </a:p>
          <a:p>
            <a:pPr lvl="1">
              <a:buFont typeface="Wingdings"/>
              <a:buChar char="Ø"/>
            </a:pPr>
            <a:r>
              <a:rPr lang="en-US" sz="1800" dirty="0">
                <a:ea typeface="+mn-lt"/>
                <a:cs typeface="+mn-lt"/>
              </a:rPr>
              <a:t> I Corinthians 2:12-13 - God gives the very words</a:t>
            </a:r>
          </a:p>
          <a:p>
            <a:pPr lvl="1">
              <a:buFont typeface="Wingdings"/>
              <a:buChar char="Ø"/>
            </a:pPr>
            <a:r>
              <a:rPr lang="en-US" sz="1800" dirty="0">
                <a:ea typeface="+mn-lt"/>
                <a:cs typeface="+mn-lt"/>
              </a:rPr>
              <a:t> Titus 1:2 - God cannot lie  -                </a:t>
            </a:r>
            <a:r>
              <a:rPr lang="en-US" sz="1800" i="1" dirty="0">
                <a:ea typeface="+mn-lt"/>
                <a:cs typeface="+mn-lt"/>
              </a:rPr>
              <a:t>https://www.lavistachurchofchrist.org/cms/the-book-of-enoch/</a:t>
            </a:r>
            <a:endParaRPr lang="en-US">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2258118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56991"/>
            <a:ext cx="8229600" cy="5619677"/>
          </a:xfrm>
        </p:spPr>
        <p:txBody>
          <a:bodyPr vert="horz" lIns="91440" tIns="45720" rIns="91440" bIns="45720" rtlCol="0" anchor="t">
            <a:noAutofit/>
          </a:bodyPr>
          <a:lstStyle/>
          <a:p>
            <a:pPr marL="457200" lvl="1" indent="0">
              <a:buNone/>
            </a:pPr>
            <a:r>
              <a:rPr lang="en-US" sz="1800" dirty="0">
                <a:ea typeface="+mn-lt"/>
                <a:cs typeface="+mn-lt"/>
              </a:rPr>
              <a:t>                                       Other points to consider: </a:t>
            </a:r>
            <a:endParaRPr lang="en-US" sz="1800" dirty="0">
              <a:cs typeface="Calibri"/>
            </a:endParaRPr>
          </a:p>
          <a:p>
            <a:pPr>
              <a:buFont typeface="Wingdings"/>
              <a:buChar char="Ø"/>
            </a:pPr>
            <a:r>
              <a:rPr lang="en-US" sz="1800" dirty="0">
                <a:ea typeface="+mn-lt"/>
                <a:cs typeface="+mn-lt"/>
              </a:rPr>
              <a:t>Does it match the Bible?</a:t>
            </a:r>
          </a:p>
          <a:p>
            <a:pPr>
              <a:buFont typeface="Wingdings"/>
              <a:buChar char="Ø"/>
            </a:pPr>
            <a:r>
              <a:rPr lang="en-US" sz="1800" u="sng" dirty="0">
                <a:ea typeface="+mn-lt"/>
                <a:cs typeface="+mn-lt"/>
              </a:rPr>
              <a:t>Deuteronomy 13:1-3</a:t>
            </a:r>
            <a:r>
              <a:rPr lang="en-US" sz="1800" dirty="0">
                <a:ea typeface="+mn-lt"/>
                <a:cs typeface="+mn-lt"/>
              </a:rPr>
              <a:t> - God’s messages are always consistent.</a:t>
            </a:r>
          </a:p>
          <a:p>
            <a:pPr>
              <a:buFont typeface="Wingdings"/>
              <a:buChar char="Ø"/>
            </a:pPr>
            <a:r>
              <a:rPr lang="en-US" sz="1800" dirty="0">
                <a:ea typeface="+mn-lt"/>
                <a:cs typeface="+mn-lt"/>
              </a:rPr>
              <a:t>Knowledge about the origin of sin is wrong</a:t>
            </a:r>
          </a:p>
          <a:p>
            <a:pPr marL="0" indent="0">
              <a:buNone/>
            </a:pPr>
            <a:r>
              <a:rPr lang="en-US" sz="1800" dirty="0">
                <a:ea typeface="+mn-lt"/>
                <a:cs typeface="+mn-lt"/>
              </a:rPr>
              <a:t>       The Book of Enoch states that the intermixing of angel and human seed created sin and the angels spread sin by teaching forbidden topics to men. Lamech is told to hide so that his pure seed could be preserved. God would then wipe the world with a flood, thus removing sin (chapter 8-10).</a:t>
            </a:r>
          </a:p>
          <a:p>
            <a:pPr>
              <a:buFont typeface="Wingdings"/>
              <a:buChar char="Ø"/>
            </a:pPr>
            <a:r>
              <a:rPr lang="en-US" sz="1800" dirty="0">
                <a:ea typeface="+mn-lt"/>
                <a:cs typeface="+mn-lt"/>
              </a:rPr>
              <a:t>I John 3:4 - Sin comes from breaking the law</a:t>
            </a:r>
          </a:p>
          <a:p>
            <a:pPr>
              <a:buFont typeface="Wingdings"/>
              <a:buChar char="Ø"/>
            </a:pPr>
            <a:r>
              <a:rPr lang="en-US" sz="1800" dirty="0">
                <a:ea typeface="+mn-lt"/>
                <a:cs typeface="+mn-lt"/>
              </a:rPr>
              <a:t>Romans 5:12 - Sin began when one man broke God’s law and continued because all sin</a:t>
            </a:r>
          </a:p>
          <a:p>
            <a:pPr>
              <a:buFont typeface="Wingdings"/>
              <a:buChar char="Ø"/>
            </a:pPr>
            <a:r>
              <a:rPr lang="en-US" sz="1800" dirty="0">
                <a:ea typeface="+mn-lt"/>
                <a:cs typeface="+mn-lt"/>
              </a:rPr>
              <a:t>God could not be behind such a book!</a:t>
            </a:r>
          </a:p>
          <a:p>
            <a:pPr>
              <a:buFont typeface="Wingdings"/>
              <a:buChar char="Ø"/>
            </a:pPr>
            <a:r>
              <a:rPr lang="en-US" sz="1800" dirty="0">
                <a:ea typeface="+mn-lt"/>
                <a:cs typeface="+mn-lt"/>
              </a:rPr>
              <a:t>The Book of Enoch is the product of man; It was rightly rejected as uninspired writing.</a:t>
            </a:r>
          </a:p>
          <a:p>
            <a:pPr marL="0" indent="0">
              <a:buNone/>
            </a:pPr>
            <a:r>
              <a:rPr lang="en-US" sz="1800" i="1" dirty="0">
                <a:ea typeface="+mn-lt"/>
                <a:cs typeface="+mn-lt"/>
              </a:rPr>
              <a:t>https://www.lavistachurchofchrist.org/cms/the-book-of-enoch/</a:t>
            </a:r>
          </a:p>
          <a:p>
            <a:pPr>
              <a:buFont typeface="Wingdings"/>
              <a:buChar char="Ø"/>
            </a:pPr>
            <a:r>
              <a:rPr lang="en-US" sz="1800" dirty="0">
                <a:ea typeface="+mn-lt"/>
                <a:cs typeface="+mn-lt"/>
              </a:rPr>
              <a:t>Therefore, I ask you: would it be wrong for us to state that Jude is quoting from the book of Enoch?</a:t>
            </a: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4056669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EA7D-07AB-4BD0-98F2-B4A51D606938}"/>
              </a:ext>
            </a:extLst>
          </p:cNvPr>
          <p:cNvSpPr>
            <a:spLocks noGrp="1"/>
          </p:cNvSpPr>
          <p:nvPr>
            <p:ph type="title"/>
          </p:nvPr>
        </p:nvSpPr>
        <p:spPr>
          <a:xfrm>
            <a:off x="457200" y="274638"/>
            <a:ext cx="8229600" cy="682324"/>
          </a:xfrm>
        </p:spPr>
        <p:txBody>
          <a:bodyPr vert="horz" lIns="91440" tIns="45720" rIns="91440" bIns="45720" rtlCol="0" anchor="ctr">
            <a:noAutofit/>
            <a:scene3d>
              <a:camera prst="orthographicFront"/>
              <a:lightRig rig="soft" dir="tl">
                <a:rot lat="0" lon="0" rev="0"/>
              </a:lightRig>
            </a:scene3d>
            <a:sp3d contourW="8890">
              <a:contourClr>
                <a:schemeClr val="accent3">
                  <a:shade val="55000"/>
                </a:schemeClr>
              </a:contourClr>
            </a:sp3d>
          </a:bodyPr>
          <a:lstStyle/>
          <a:p>
            <a:r>
              <a:rPr lang="en-US">
                <a:ea typeface="Cambria"/>
              </a:rPr>
              <a:t>WALKING WITH GOD</a:t>
            </a:r>
            <a:endParaRPr lang="en-US"/>
          </a:p>
        </p:txBody>
      </p:sp>
      <p:sp>
        <p:nvSpPr>
          <p:cNvPr id="3" name="Content Placeholder 2">
            <a:extLst>
              <a:ext uri="{FF2B5EF4-FFF2-40B4-BE49-F238E27FC236}">
                <a16:creationId xmlns:a16="http://schemas.microsoft.com/office/drawing/2014/main" id="{2F563DFC-5F22-442B-8191-74DC4EBC5807}"/>
              </a:ext>
            </a:extLst>
          </p:cNvPr>
          <p:cNvSpPr>
            <a:spLocks noGrp="1"/>
          </p:cNvSpPr>
          <p:nvPr>
            <p:ph idx="1"/>
          </p:nvPr>
        </p:nvSpPr>
        <p:spPr>
          <a:xfrm>
            <a:off x="457200" y="956991"/>
            <a:ext cx="8229600" cy="5619677"/>
          </a:xfrm>
        </p:spPr>
        <p:txBody>
          <a:bodyPr vert="horz" lIns="91440" tIns="45720" rIns="91440" bIns="45720" rtlCol="0" anchor="t">
            <a:noAutofit/>
          </a:bodyPr>
          <a:lstStyle/>
          <a:p>
            <a:pPr marL="457200" lvl="1" indent="0">
              <a:buNone/>
            </a:pPr>
            <a:r>
              <a:rPr lang="en-US" sz="1800" dirty="0">
                <a:ea typeface="+mn-lt"/>
                <a:cs typeface="+mn-lt"/>
              </a:rPr>
              <a:t>                                      </a:t>
            </a:r>
            <a:r>
              <a:rPr lang="en-US" sz="1800" b="1" dirty="0">
                <a:ea typeface="+mn-lt"/>
                <a:cs typeface="+mn-lt"/>
              </a:rPr>
              <a:t>Enoch: what kind of man was he?</a:t>
            </a:r>
            <a:endParaRPr lang="en-US" sz="1800" b="1" dirty="0">
              <a:cs typeface="Calibri"/>
            </a:endParaRPr>
          </a:p>
          <a:p>
            <a:pPr>
              <a:buFont typeface="Wingdings"/>
              <a:buChar char="Ø"/>
            </a:pPr>
            <a:r>
              <a:rPr lang="en-US" sz="1800" dirty="0">
                <a:ea typeface="+mn-lt"/>
                <a:cs typeface="+mn-lt"/>
              </a:rPr>
              <a:t>Just like other men</a:t>
            </a:r>
          </a:p>
          <a:p>
            <a:pPr>
              <a:buFont typeface="Wingdings"/>
              <a:buChar char="Ø"/>
            </a:pPr>
            <a:r>
              <a:rPr lang="en-US" sz="1800" dirty="0">
                <a:cs typeface="Calibri"/>
              </a:rPr>
              <a:t>Lived in an ungodly, evil world</a:t>
            </a:r>
          </a:p>
          <a:p>
            <a:pPr>
              <a:buFont typeface="Wingdings"/>
              <a:buChar char="Ø"/>
            </a:pPr>
            <a:r>
              <a:rPr lang="en-US" sz="1800" dirty="0">
                <a:cs typeface="Calibri"/>
              </a:rPr>
              <a:t>The dark ages of man's beginning</a:t>
            </a:r>
          </a:p>
          <a:p>
            <a:pPr>
              <a:buFont typeface="Wingdings"/>
              <a:buChar char="Ø"/>
            </a:pPr>
            <a:r>
              <a:rPr lang="en-US" sz="1800" dirty="0">
                <a:cs typeface="Calibri"/>
              </a:rPr>
              <a:t>He was probably aware of God's part in the creation of the human race, with information passed down through generations</a:t>
            </a:r>
          </a:p>
          <a:p>
            <a:pPr>
              <a:buFont typeface="Wingdings"/>
              <a:buChar char="Ø"/>
            </a:pPr>
            <a:r>
              <a:rPr lang="en-US" sz="1800" dirty="0">
                <a:cs typeface="Calibri"/>
              </a:rPr>
              <a:t>He was able to rise above the evil in his time and walk with God</a:t>
            </a:r>
          </a:p>
          <a:p>
            <a:pPr>
              <a:buFont typeface="Wingdings"/>
              <a:buChar char="Ø"/>
            </a:pPr>
            <a:r>
              <a:rPr lang="en-US" sz="1800" dirty="0">
                <a:cs typeface="Calibri"/>
              </a:rPr>
              <a:t>We know very little about him, but what we do know, is good</a:t>
            </a:r>
          </a:p>
          <a:p>
            <a:pPr>
              <a:buFont typeface="Wingdings"/>
              <a:buChar char="Ø"/>
            </a:pPr>
            <a:r>
              <a:rPr lang="en-US" sz="1800" dirty="0">
                <a:cs typeface="Calibri"/>
              </a:rPr>
              <a:t>What about other Men of God?</a:t>
            </a:r>
          </a:p>
          <a:p>
            <a:pPr marL="0" indent="0">
              <a:buNone/>
            </a:pPr>
            <a:r>
              <a:rPr lang="en-US" sz="1800" dirty="0">
                <a:cs typeface="Calibri"/>
              </a:rPr>
              <a:t>                                                </a:t>
            </a:r>
            <a:r>
              <a:rPr lang="en-US" sz="1800" b="1" dirty="0">
                <a:cs typeface="Calibri"/>
              </a:rPr>
              <a:t>Noah:</a:t>
            </a:r>
          </a:p>
          <a:p>
            <a:pPr>
              <a:buFont typeface="Wingdings"/>
              <a:buChar char="Ø"/>
            </a:pPr>
            <a:r>
              <a:rPr lang="en-US" sz="1800" dirty="0">
                <a:cs typeface="Calibri"/>
              </a:rPr>
              <a:t>Noah was a righteous man, walked with God-(Gen 6:9)</a:t>
            </a:r>
          </a:p>
          <a:p>
            <a:pPr>
              <a:buFont typeface="Wingdings"/>
              <a:buChar char="Ø"/>
            </a:pPr>
            <a:r>
              <a:rPr lang="en-US" sz="1800" dirty="0">
                <a:cs typeface="Calibri"/>
              </a:rPr>
              <a:t>Noah also got drunk, naked and sinned- (Gen 9:21)</a:t>
            </a:r>
          </a:p>
          <a:p>
            <a:pPr marL="0" indent="0">
              <a:buNone/>
            </a:pPr>
            <a:r>
              <a:rPr lang="en-US" sz="1800" dirty="0">
                <a:cs typeface="Calibri"/>
              </a:rPr>
              <a:t>                                              </a:t>
            </a:r>
            <a:r>
              <a:rPr lang="en-US" sz="1800" b="1" dirty="0">
                <a:cs typeface="Calibri"/>
              </a:rPr>
              <a:t>  Abraham:</a:t>
            </a:r>
          </a:p>
          <a:p>
            <a:pPr>
              <a:buFont typeface="Wingdings"/>
              <a:buChar char="Ø"/>
            </a:pPr>
            <a:r>
              <a:rPr lang="en-US" sz="1800" dirty="0">
                <a:cs typeface="Calibri"/>
              </a:rPr>
              <a:t>Called "The Friend of God-(James 2:23)</a:t>
            </a:r>
          </a:p>
          <a:p>
            <a:pPr>
              <a:buFont typeface="Wingdings"/>
              <a:buChar char="Ø"/>
            </a:pPr>
            <a:r>
              <a:rPr lang="en-US" sz="1800" dirty="0">
                <a:ea typeface="+mn-lt"/>
                <a:cs typeface="+mn-lt"/>
              </a:rPr>
              <a:t>Abraham lied about his wife because he thought it would save his life - (Genesis 12:12-13)-at the very least, deception (Gen 20:12)</a:t>
            </a:r>
            <a:endParaRPr lang="en-US" sz="1800" dirty="0">
              <a:cs typeface="Calibri"/>
            </a:endParaRPr>
          </a:p>
          <a:p>
            <a:pPr>
              <a:buFont typeface="Wingdings"/>
              <a:buChar char="Ø"/>
            </a:pPr>
            <a:endParaRPr lang="en-US" sz="1800" dirty="0">
              <a:cs typeface="Calibri"/>
            </a:endParaRPr>
          </a:p>
          <a:p>
            <a:pPr marL="0" indent="0">
              <a:buNone/>
            </a:pPr>
            <a:endParaRPr lang="en-US" sz="1800" i="1" dirty="0">
              <a:cs typeface="Calibri"/>
            </a:endParaRPr>
          </a:p>
          <a:p>
            <a:pPr lvl="1">
              <a:buNone/>
            </a:pPr>
            <a:endParaRPr lang="en-US" sz="1400" i="1"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marL="457200" lvl="1" indent="0">
              <a:buNone/>
            </a:pPr>
            <a:endParaRPr lang="en-US" dirty="0">
              <a:cs typeface="Calibri"/>
            </a:endParaRPr>
          </a:p>
          <a:p>
            <a:pPr lvl="1">
              <a:buFont typeface="Wingdings"/>
              <a:buChar char="Ø"/>
            </a:pPr>
            <a:endParaRPr lang="en-US" dirty="0">
              <a:cs typeface="Calibri"/>
            </a:endParaRPr>
          </a:p>
          <a:p>
            <a:pPr marL="457200" lvl="1" indent="0">
              <a:buNone/>
            </a:pPr>
            <a:endParaRPr lang="en-US" dirty="0">
              <a:cs typeface="Calibri"/>
            </a:endParaRPr>
          </a:p>
          <a:p>
            <a:pPr lvl="1"/>
            <a:endParaRPr lang="en-US" dirty="0">
              <a:cs typeface="Calibri"/>
            </a:endParaRPr>
          </a:p>
          <a:p>
            <a:endParaRPr lang="en-US" dirty="0">
              <a:cs typeface="Calibri"/>
            </a:endParaRPr>
          </a:p>
        </p:txBody>
      </p:sp>
    </p:spTree>
    <p:extLst>
      <p:ext uri="{BB962C8B-B14F-4D97-AF65-F5344CB8AC3E}">
        <p14:creationId xmlns:p14="http://schemas.microsoft.com/office/powerpoint/2010/main" val="1954817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lligraphy">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Calligraphy">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lligraphy">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0</TotalTime>
  <Words>0</Words>
  <Application>Microsoft Office PowerPoint</Application>
  <PresentationFormat>On-screen Show (4:3)</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Calligraphy</vt:lpstr>
      <vt:lpstr>WALKING WITH GOD-Joe clapp</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429</cp:revision>
  <dcterms:created xsi:type="dcterms:W3CDTF">2022-02-13T01:17:20Z</dcterms:created>
  <dcterms:modified xsi:type="dcterms:W3CDTF">2022-02-13T06:27:58Z</dcterms:modified>
</cp:coreProperties>
</file>